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316" r:id="rId3"/>
    <p:sldId id="315" r:id="rId4"/>
    <p:sldId id="309" r:id="rId5"/>
    <p:sldId id="268" r:id="rId6"/>
    <p:sldId id="269" r:id="rId7"/>
    <p:sldId id="270" r:id="rId8"/>
    <p:sldId id="271" r:id="rId9"/>
    <p:sldId id="310" r:id="rId10"/>
    <p:sldId id="272" r:id="rId11"/>
    <p:sldId id="273" r:id="rId12"/>
    <p:sldId id="31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312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13" r:id="rId40"/>
    <p:sldId id="306" r:id="rId41"/>
    <p:sldId id="314" r:id="rId42"/>
    <p:sldId id="307" r:id="rId43"/>
    <p:sldId id="293" r:id="rId44"/>
    <p:sldId id="294" r:id="rId45"/>
    <p:sldId id="295" r:id="rId46"/>
    <p:sldId id="296" r:id="rId47"/>
    <p:sldId id="297" r:id="rId48"/>
    <p:sldId id="263" r:id="rId49"/>
  </p:sldIdLst>
  <p:sldSz cx="9906000" cy="6858000" type="A4"/>
  <p:notesSz cx="6858000" cy="9144000"/>
  <p:custDataLst>
    <p:tags r:id="rId5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33CC33"/>
    <a:srgbClr val="3366FF"/>
    <a:srgbClr val="E628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9" autoAdjust="0"/>
  </p:normalViewPr>
  <p:slideViewPr>
    <p:cSldViewPr>
      <p:cViewPr>
        <p:scale>
          <a:sx n="80" d="100"/>
          <a:sy n="80" d="100"/>
        </p:scale>
        <p:origin x="-132" y="-858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29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F588A8A-AB84-4A23-B729-A1765CF97668}" type="datetimeFigureOut">
              <a:rPr lang="de-DE"/>
              <a:pPr>
                <a:defRPr/>
              </a:pPr>
              <a:t>22.04.2016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95C5AF1-01A4-4683-94F6-1FF1F4DE8B3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1797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A25E757-A103-413B-A4B1-9F0169554FAF}" type="datetimeFigureOut">
              <a:rPr lang="de-DE"/>
              <a:pPr>
                <a:defRPr/>
              </a:pPr>
              <a:t>22.04.2016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73125" y="4343400"/>
            <a:ext cx="5111750" cy="4297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1C7DC3-C27B-40E1-A0EA-AEF33BD268B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563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907" y="4196556"/>
            <a:ext cx="1500188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7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920038" y="5530850"/>
            <a:ext cx="15890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er"/>
          <p:cNvSpPr/>
          <p:nvPr userDrawn="1"/>
        </p:nvSpPr>
        <p:spPr bwMode="white">
          <a:xfrm>
            <a:off x="452438" y="1089025"/>
            <a:ext cx="8996362" cy="13017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68422-B2B3-49DC-8811-ABF27DDB4F9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97113" y="1690688"/>
            <a:ext cx="5311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FF83EA-307E-45E9-9E5A-7691A8030F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93C82-D07C-46C3-BC80-C19A81E967B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8313" y="1112838"/>
            <a:ext cx="8948737" cy="84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6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 rtlCol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1052954"/>
          </a:xfr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58399-CF5B-49E4-AB27-8C316CC3FA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62526-E98D-4460-B750-15CF41E8E7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D1D7CE-5758-4F3D-AC97-14116A1DED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503F1-2281-42C8-9375-EB57AAE6B5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BD48D-2F8E-47DF-86B8-FBAF4425E4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77DDAB-13A0-40BD-97D1-8C432CA45F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62A63-FE58-443C-8C58-1531E4BA45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23875" y="1449388"/>
            <a:ext cx="8858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300" y="6416675"/>
            <a:ext cx="3168650" cy="16668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800" b="1"/>
            </a:lvl1pPr>
          </a:lstStyle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8738" y="6416675"/>
            <a:ext cx="433387" cy="166688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CCC44C9-B993-4A01-899A-BF4AE8DD52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463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assification"/>
          <p:cNvSpPr>
            <a:spLocks/>
          </p:cNvSpPr>
          <p:nvPr>
            <p:custDataLst>
              <p:tags r:id="rId14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5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1034" name="Picture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519113" y="6348413"/>
            <a:ext cx="11049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63" r:id="rId10"/>
    <p:sldLayoutId id="2147483664" r:id="rId11"/>
    <p:sldLayoutId id="2147483653" r:id="rId12"/>
  </p:sldLayoutIdLst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0975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Layout" Target="../slideLayouts/slideLayout9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452438" y="3700463"/>
            <a:ext cx="8929687" cy="1133475"/>
          </a:xfrm>
        </p:spPr>
        <p:txBody>
          <a:bodyPr/>
          <a:lstStyle/>
          <a:p>
            <a:pPr eaLnBrk="1" hangingPunct="1"/>
            <a:r>
              <a:rPr lang="en-US" smtClean="0"/>
              <a:t>Practical Aspects of Sampling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452438" y="4879975"/>
            <a:ext cx="6696075" cy="1536700"/>
          </a:xfrm>
        </p:spPr>
        <p:txBody>
          <a:bodyPr/>
          <a:lstStyle/>
          <a:p>
            <a:pPr eaLnBrk="1" hangingPunct="1"/>
            <a:r>
              <a:rPr lang="en-US" smtClean="0"/>
              <a:t>PPE Course</a:t>
            </a:r>
          </a:p>
        </p:txBody>
      </p:sp>
      <p:sp>
        <p:nvSpPr>
          <p:cNvPr id="16387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6388" name="TitleImage"/>
          <p:cNvPicPr>
            <a:picLocks noChangeAspect="1"/>
          </p:cNvPicPr>
          <p:nvPr/>
        </p:nvPicPr>
        <p:blipFill>
          <a:blip r:embed="rId2"/>
          <a:srcRect t="42751" b="3362"/>
          <a:stretch>
            <a:fillRect/>
          </a:stretch>
        </p:blipFill>
        <p:spPr bwMode="auto">
          <a:xfrm>
            <a:off x="0" y="0"/>
            <a:ext cx="990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E684CE1-A650-4201-9CE5-E62653833584}" type="slidenum">
              <a:rPr lang="en-US" sz="800"/>
              <a:pPr algn="r"/>
              <a:t>10</a:t>
            </a:fld>
            <a:endParaRPr lang="en-US" sz="800"/>
          </a:p>
        </p:txBody>
      </p:sp>
      <p:grpSp>
        <p:nvGrpSpPr>
          <p:cNvPr id="22530" name="Group 33"/>
          <p:cNvGrpSpPr>
            <a:grpSpLocks/>
          </p:cNvGrpSpPr>
          <p:nvPr/>
        </p:nvGrpSpPr>
        <p:grpSpPr bwMode="auto">
          <a:xfrm>
            <a:off x="942975" y="1295400"/>
            <a:ext cx="7921625" cy="5133975"/>
            <a:chOff x="576" y="663"/>
            <a:chExt cx="4990" cy="3234"/>
          </a:xfrm>
        </p:grpSpPr>
        <p:pic>
          <p:nvPicPr>
            <p:cNvPr id="22532" name="Picture 1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6" y="663"/>
              <a:ext cx="4938" cy="3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5"/>
            <p:cNvSpPr>
              <a:spLocks noChangeArrowheads="1"/>
            </p:cNvSpPr>
            <p:nvPr/>
          </p:nvSpPr>
          <p:spPr bwMode="auto">
            <a:xfrm>
              <a:off x="2254" y="906"/>
              <a:ext cx="288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2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4686" y="1020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3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2535" name="Oval 7"/>
            <p:cNvSpPr>
              <a:spLocks noChangeArrowheads="1"/>
            </p:cNvSpPr>
            <p:nvPr/>
          </p:nvSpPr>
          <p:spPr bwMode="auto">
            <a:xfrm>
              <a:off x="3236" y="1480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</a:rPr>
                <a:t>5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536" name="Oval 8"/>
            <p:cNvSpPr>
              <a:spLocks noChangeArrowheads="1"/>
            </p:cNvSpPr>
            <p:nvPr/>
          </p:nvSpPr>
          <p:spPr bwMode="auto">
            <a:xfrm>
              <a:off x="4432" y="1968"/>
              <a:ext cx="295" cy="283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</a:rPr>
                <a:t>4b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5" name="Oval 9"/>
            <p:cNvSpPr>
              <a:spLocks noChangeArrowheads="1"/>
            </p:cNvSpPr>
            <p:nvPr/>
          </p:nvSpPr>
          <p:spPr bwMode="auto">
            <a:xfrm>
              <a:off x="2300" y="2928"/>
              <a:ext cx="288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9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6" name="Oval 10"/>
            <p:cNvSpPr>
              <a:spLocks noChangeArrowheads="1"/>
            </p:cNvSpPr>
            <p:nvPr/>
          </p:nvSpPr>
          <p:spPr bwMode="auto">
            <a:xfrm>
              <a:off x="1438" y="2555"/>
              <a:ext cx="288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8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22539" name="Oval 11"/>
            <p:cNvSpPr>
              <a:spLocks noChangeArrowheads="1"/>
            </p:cNvSpPr>
            <p:nvPr/>
          </p:nvSpPr>
          <p:spPr bwMode="auto">
            <a:xfrm>
              <a:off x="1892" y="1933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</a:rPr>
                <a:t>7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540" name="Oval 12"/>
            <p:cNvSpPr>
              <a:spLocks noChangeArrowheads="1"/>
            </p:cNvSpPr>
            <p:nvPr/>
          </p:nvSpPr>
          <p:spPr bwMode="auto">
            <a:xfrm>
              <a:off x="3103" y="2328"/>
              <a:ext cx="240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</a:rPr>
                <a:t>6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541" name="Oval 13"/>
            <p:cNvSpPr>
              <a:spLocks noChangeArrowheads="1"/>
            </p:cNvSpPr>
            <p:nvPr/>
          </p:nvSpPr>
          <p:spPr bwMode="auto">
            <a:xfrm>
              <a:off x="5278" y="3113"/>
              <a:ext cx="288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</a:rPr>
                <a:t>11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2542" name="Oval 14"/>
            <p:cNvSpPr>
              <a:spLocks noChangeArrowheads="1"/>
            </p:cNvSpPr>
            <p:nvPr/>
          </p:nvSpPr>
          <p:spPr bwMode="auto">
            <a:xfrm>
              <a:off x="3007" y="3099"/>
              <a:ext cx="336" cy="24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</a:rPr>
                <a:t>10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1" name="Oval 18"/>
            <p:cNvSpPr>
              <a:spLocks noChangeArrowheads="1"/>
            </p:cNvSpPr>
            <p:nvPr/>
          </p:nvSpPr>
          <p:spPr bwMode="auto">
            <a:xfrm>
              <a:off x="848" y="1056"/>
              <a:ext cx="288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1</a:t>
              </a: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5127" y="2109"/>
              <a:ext cx="295" cy="284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b="1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4a</a:t>
              </a:r>
              <a:endParaRPr lang="en-GB" b="1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endParaRPr>
            </a:p>
          </p:txBody>
        </p:sp>
      </p:grpSp>
      <p:sp>
        <p:nvSpPr>
          <p:cNvPr id="22531" name="Title 3"/>
          <p:cNvSpPr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Sampling points along the process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3162A69-993E-46AE-8ADC-EE32E8AA558B}" type="slidenum">
              <a:rPr lang="en-US" sz="800"/>
              <a:pPr algn="r"/>
              <a:t>11</a:t>
            </a:fld>
            <a:endParaRPr lang="en-US" sz="800"/>
          </a:p>
        </p:txBody>
      </p:sp>
      <p:sp>
        <p:nvSpPr>
          <p:cNvPr id="23554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We’ll group the materials into two classes</a:t>
            </a:r>
          </a:p>
        </p:txBody>
      </p:sp>
      <p:grpSp>
        <p:nvGrpSpPr>
          <p:cNvPr id="17" name="Group 13"/>
          <p:cNvGrpSpPr>
            <a:grpSpLocks/>
          </p:cNvGrpSpPr>
          <p:nvPr/>
        </p:nvGrpSpPr>
        <p:grpSpPr bwMode="auto">
          <a:xfrm>
            <a:off x="5503864" y="1890713"/>
            <a:ext cx="3141663" cy="3609975"/>
            <a:chOff x="3467" y="1056"/>
            <a:chExt cx="1979" cy="2274"/>
          </a:xfrm>
        </p:grpSpPr>
        <p:grpSp>
          <p:nvGrpSpPr>
            <p:cNvPr id="23566" name="Group 14"/>
            <p:cNvGrpSpPr>
              <a:grpSpLocks/>
            </p:cNvGrpSpPr>
            <p:nvPr/>
          </p:nvGrpSpPr>
          <p:grpSpPr bwMode="auto">
            <a:xfrm>
              <a:off x="3486" y="1753"/>
              <a:ext cx="1960" cy="1577"/>
              <a:chOff x="3486" y="1753"/>
              <a:chExt cx="1960" cy="1577"/>
            </a:xfrm>
          </p:grpSpPr>
          <p:sp>
            <p:nvSpPr>
              <p:cNvPr id="23568" name="Oval 15"/>
              <p:cNvSpPr>
                <a:spLocks noChangeArrowheads="1"/>
              </p:cNvSpPr>
              <p:nvPr/>
            </p:nvSpPr>
            <p:spPr bwMode="auto">
              <a:xfrm>
                <a:off x="3492" y="1758"/>
                <a:ext cx="288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GB" sz="2600"/>
                  <a:t>4b</a:t>
                </a:r>
              </a:p>
            </p:txBody>
          </p:sp>
          <p:sp>
            <p:nvSpPr>
              <p:cNvPr id="23569" name="Oval 16"/>
              <p:cNvSpPr>
                <a:spLocks noChangeArrowheads="1"/>
              </p:cNvSpPr>
              <p:nvPr/>
            </p:nvSpPr>
            <p:spPr bwMode="auto">
              <a:xfrm>
                <a:off x="3498" y="2028"/>
                <a:ext cx="288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GB" sz="2600"/>
                  <a:t>5</a:t>
                </a:r>
              </a:p>
            </p:txBody>
          </p:sp>
          <p:sp>
            <p:nvSpPr>
              <p:cNvPr id="23570" name="Oval 17"/>
              <p:cNvSpPr>
                <a:spLocks noChangeArrowheads="1"/>
              </p:cNvSpPr>
              <p:nvPr/>
            </p:nvSpPr>
            <p:spPr bwMode="auto">
              <a:xfrm>
                <a:off x="3504" y="2298"/>
                <a:ext cx="288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GB" sz="2600"/>
                  <a:t>6</a:t>
                </a:r>
              </a:p>
            </p:txBody>
          </p:sp>
          <p:sp>
            <p:nvSpPr>
              <p:cNvPr id="23571" name="Oval 18"/>
              <p:cNvSpPr>
                <a:spLocks noChangeArrowheads="1"/>
              </p:cNvSpPr>
              <p:nvPr/>
            </p:nvSpPr>
            <p:spPr bwMode="auto">
              <a:xfrm>
                <a:off x="3498" y="2562"/>
                <a:ext cx="288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GB" sz="2600"/>
                  <a:t>7</a:t>
                </a:r>
              </a:p>
            </p:txBody>
          </p:sp>
          <p:sp>
            <p:nvSpPr>
              <p:cNvPr id="23572" name="Oval 19"/>
              <p:cNvSpPr>
                <a:spLocks noChangeArrowheads="1"/>
              </p:cNvSpPr>
              <p:nvPr/>
            </p:nvSpPr>
            <p:spPr bwMode="auto">
              <a:xfrm>
                <a:off x="3492" y="2826"/>
                <a:ext cx="288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GB" sz="2600"/>
                  <a:t>10</a:t>
                </a:r>
              </a:p>
            </p:txBody>
          </p:sp>
          <p:sp>
            <p:nvSpPr>
              <p:cNvPr id="23573" name="Oval 20"/>
              <p:cNvSpPr>
                <a:spLocks noChangeArrowheads="1"/>
              </p:cNvSpPr>
              <p:nvPr/>
            </p:nvSpPr>
            <p:spPr bwMode="auto">
              <a:xfrm>
                <a:off x="3486" y="3090"/>
                <a:ext cx="288" cy="24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GB" sz="2600"/>
                  <a:t>11</a:t>
                </a:r>
              </a:p>
            </p:txBody>
          </p:sp>
          <p:sp>
            <p:nvSpPr>
              <p:cNvPr id="23575" name="Text Box 22"/>
              <p:cNvSpPr txBox="1">
                <a:spLocks noChangeArrowheads="1"/>
              </p:cNvSpPr>
              <p:nvPr/>
            </p:nvSpPr>
            <p:spPr bwMode="auto">
              <a:xfrm>
                <a:off x="3945" y="1753"/>
                <a:ext cx="1501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spcAft>
                    <a:spcPct val="20000"/>
                  </a:spcAft>
                </a:pPr>
                <a:r>
                  <a:rPr lang="en-US" sz="2200"/>
                  <a:t>Raw meal</a:t>
                </a:r>
              </a:p>
              <a:p>
                <a:pPr>
                  <a:spcAft>
                    <a:spcPct val="20000"/>
                  </a:spcAft>
                </a:pPr>
                <a:r>
                  <a:rPr lang="en-US" sz="2200"/>
                  <a:t>Kiln feed</a:t>
                </a:r>
              </a:p>
              <a:p>
                <a:pPr>
                  <a:spcAft>
                    <a:spcPct val="20000"/>
                  </a:spcAft>
                </a:pPr>
                <a:r>
                  <a:rPr lang="en-US" sz="2200"/>
                  <a:t>Hot meal</a:t>
                </a:r>
              </a:p>
              <a:p>
                <a:pPr>
                  <a:spcAft>
                    <a:spcPct val="20000"/>
                  </a:spcAft>
                </a:pPr>
                <a:r>
                  <a:rPr lang="en-US" sz="2200"/>
                  <a:t>Fine coal</a:t>
                </a:r>
              </a:p>
              <a:p>
                <a:pPr>
                  <a:spcAft>
                    <a:spcPct val="20000"/>
                  </a:spcAft>
                </a:pPr>
                <a:r>
                  <a:rPr lang="en-US" sz="2200"/>
                  <a:t>Cement, ex mill</a:t>
                </a:r>
              </a:p>
              <a:p>
                <a:pPr>
                  <a:spcAft>
                    <a:spcPct val="20000"/>
                  </a:spcAft>
                </a:pPr>
                <a:r>
                  <a:rPr lang="en-US" sz="2200"/>
                  <a:t>Cement, dispatch</a:t>
                </a:r>
              </a:p>
            </p:txBody>
          </p:sp>
        </p:grpSp>
        <p:sp>
          <p:nvSpPr>
            <p:cNvPr id="23567" name="Text Box 23"/>
            <p:cNvSpPr txBox="1">
              <a:spLocks noChangeArrowheads="1"/>
            </p:cNvSpPr>
            <p:nvPr/>
          </p:nvSpPr>
          <p:spPr bwMode="auto">
            <a:xfrm>
              <a:off x="3467" y="1056"/>
              <a:ext cx="1962" cy="31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600" dirty="0"/>
                <a:t>Powdered Materials</a:t>
              </a:r>
            </a:p>
          </p:txBody>
        </p:sp>
      </p:grpSp>
      <p:grpSp>
        <p:nvGrpSpPr>
          <p:cNvPr id="23556" name="Group 4"/>
          <p:cNvGrpSpPr>
            <a:grpSpLocks/>
          </p:cNvGrpSpPr>
          <p:nvPr/>
        </p:nvGrpSpPr>
        <p:grpSpPr bwMode="auto">
          <a:xfrm>
            <a:off x="1419225" y="2986088"/>
            <a:ext cx="3087688" cy="2487613"/>
            <a:chOff x="894" y="1782"/>
            <a:chExt cx="1945" cy="1567"/>
          </a:xfrm>
        </p:grpSpPr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894" y="1782"/>
              <a:ext cx="288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6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1</a:t>
              </a:r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894" y="2052"/>
              <a:ext cx="288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6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2</a:t>
              </a:r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900" y="2316"/>
              <a:ext cx="288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6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3</a:t>
              </a: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900" y="2840"/>
              <a:ext cx="288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6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8</a:t>
              </a:r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906" y="3099"/>
              <a:ext cx="288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6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9</a:t>
              </a:r>
            </a:p>
          </p:txBody>
        </p:sp>
        <p:sp>
          <p:nvSpPr>
            <p:cNvPr id="23565" name="Text Box 11"/>
            <p:cNvSpPr txBox="1">
              <a:spLocks noChangeArrowheads="1"/>
            </p:cNvSpPr>
            <p:nvPr/>
          </p:nvSpPr>
          <p:spPr bwMode="auto">
            <a:xfrm>
              <a:off x="1260" y="1798"/>
              <a:ext cx="1579" cy="15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Aft>
                  <a:spcPct val="20000"/>
                </a:spcAft>
              </a:pPr>
              <a:r>
                <a:rPr lang="en-US" sz="2200"/>
                <a:t>Drill hole chips</a:t>
              </a:r>
            </a:p>
            <a:p>
              <a:pPr>
                <a:spcAft>
                  <a:spcPct val="20000"/>
                </a:spcAft>
              </a:pPr>
              <a:r>
                <a:rPr lang="en-US" sz="2200"/>
                <a:t>Pre Mix (stockpile)</a:t>
              </a:r>
            </a:p>
            <a:p>
              <a:pPr>
                <a:spcAft>
                  <a:spcPct val="20000"/>
                </a:spcAft>
              </a:pPr>
              <a:r>
                <a:rPr lang="en-US" sz="2200"/>
                <a:t>Correctives</a:t>
              </a:r>
            </a:p>
            <a:p>
              <a:pPr>
                <a:spcAft>
                  <a:spcPct val="20000"/>
                </a:spcAft>
              </a:pPr>
              <a:r>
                <a:rPr lang="en-US" sz="2200"/>
                <a:t>Raw mix</a:t>
              </a:r>
            </a:p>
            <a:p>
              <a:pPr>
                <a:spcAft>
                  <a:spcPct val="20000"/>
                </a:spcAft>
              </a:pPr>
              <a:r>
                <a:rPr lang="en-US" sz="2200"/>
                <a:t>Clinker</a:t>
              </a:r>
            </a:p>
            <a:p>
              <a:pPr>
                <a:spcAft>
                  <a:spcPct val="20000"/>
                </a:spcAft>
              </a:pPr>
              <a:r>
                <a:rPr lang="en-US" sz="2200"/>
                <a:t>Additives</a:t>
              </a:r>
            </a:p>
          </p:txBody>
        </p:sp>
      </p:grpSp>
      <p:sp>
        <p:nvSpPr>
          <p:cNvPr id="28" name="Oval 8"/>
          <p:cNvSpPr>
            <a:spLocks noChangeArrowheads="1"/>
          </p:cNvSpPr>
          <p:nvPr/>
        </p:nvSpPr>
        <p:spPr bwMode="auto">
          <a:xfrm>
            <a:off x="1419225" y="4248150"/>
            <a:ext cx="457200" cy="381000"/>
          </a:xfrm>
          <a:prstGeom prst="ellipse">
            <a:avLst/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4a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1524000" y="1933575"/>
            <a:ext cx="2690813" cy="49847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rPr>
              <a:t>Coarse Materials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of coarse bulk material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8B58399-CF5B-49E4-AB27-8C316CC3FA6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23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3"/>
          <p:cNvSpPr>
            <a:spLocks/>
          </p:cNvSpPr>
          <p:nvPr/>
        </p:nvSpPr>
        <p:spPr bwMode="auto">
          <a:xfrm>
            <a:off x="546100" y="33020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Premix after crusher</a:t>
            </a:r>
          </a:p>
        </p:txBody>
      </p:sp>
      <p:grpSp>
        <p:nvGrpSpPr>
          <p:cNvPr id="24578" name="Group 41"/>
          <p:cNvGrpSpPr>
            <a:grpSpLocks/>
          </p:cNvGrpSpPr>
          <p:nvPr/>
        </p:nvGrpSpPr>
        <p:grpSpPr bwMode="auto">
          <a:xfrm>
            <a:off x="660400" y="1241425"/>
            <a:ext cx="8496300" cy="4951413"/>
            <a:chOff x="353" y="657"/>
            <a:chExt cx="5534" cy="3397"/>
          </a:xfrm>
        </p:grpSpPr>
        <p:sp>
          <p:nvSpPr>
            <p:cNvPr id="24580" name="Rectangle 3"/>
            <p:cNvSpPr>
              <a:spLocks noChangeArrowheads="1"/>
            </p:cNvSpPr>
            <p:nvPr/>
          </p:nvSpPr>
          <p:spPr bwMode="auto">
            <a:xfrm>
              <a:off x="353" y="657"/>
              <a:ext cx="1109" cy="6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53" y="135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Material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53" y="169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Mode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3" y="20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Type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53" y="237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Frequency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53" y="2715"/>
              <a:ext cx="1109" cy="31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Location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53" y="305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Quantity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53" y="339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Equipment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53" y="37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Transport</a:t>
              </a:r>
            </a:p>
          </p:txBody>
        </p:sp>
        <p:sp>
          <p:nvSpPr>
            <p:cNvPr id="24589" name="Rectangle 12"/>
            <p:cNvSpPr>
              <a:spLocks noChangeArrowheads="1"/>
            </p:cNvSpPr>
            <p:nvPr/>
          </p:nvSpPr>
          <p:spPr bwMode="auto">
            <a:xfrm>
              <a:off x="1462" y="3737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Manual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462" y="658"/>
              <a:ext cx="4425" cy="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Chemical composition of pre-mix</a:t>
              </a:r>
              <a:b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</a:b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Adjusting materials fed to the crusher </a:t>
              </a:r>
              <a:b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</a:b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Control stockpile composition</a:t>
              </a:r>
            </a:p>
          </p:txBody>
        </p:sp>
        <p:sp>
          <p:nvSpPr>
            <p:cNvPr id="24591" name="Rectangle 14"/>
            <p:cNvSpPr>
              <a:spLocks noChangeArrowheads="1"/>
            </p:cNvSpPr>
            <p:nvPr/>
          </p:nvSpPr>
          <p:spPr bwMode="auto">
            <a:xfrm>
              <a:off x="1462" y="16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Semi-automatic, automatic</a:t>
              </a:r>
            </a:p>
          </p:txBody>
        </p:sp>
        <p:sp>
          <p:nvSpPr>
            <p:cNvPr id="24592" name="Rectangle 15"/>
            <p:cNvSpPr>
              <a:spLocks noChangeArrowheads="1"/>
            </p:cNvSpPr>
            <p:nvPr/>
          </p:nvSpPr>
          <p:spPr bwMode="auto">
            <a:xfrm>
              <a:off x="1462" y="203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Composite and/or spot</a:t>
              </a:r>
            </a:p>
          </p:txBody>
        </p:sp>
        <p:sp>
          <p:nvSpPr>
            <p:cNvPr id="24593" name="Rectangle 16"/>
            <p:cNvSpPr>
              <a:spLocks noChangeArrowheads="1"/>
            </p:cNvSpPr>
            <p:nvPr/>
          </p:nvSpPr>
          <p:spPr bwMode="auto">
            <a:xfrm>
              <a:off x="1462" y="237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e.g. once per hour</a:t>
              </a:r>
            </a:p>
          </p:txBody>
        </p:sp>
        <p:sp>
          <p:nvSpPr>
            <p:cNvPr id="24594" name="Rectangle 17"/>
            <p:cNvSpPr>
              <a:spLocks noChangeArrowheads="1"/>
            </p:cNvSpPr>
            <p:nvPr/>
          </p:nvSpPr>
          <p:spPr bwMode="auto">
            <a:xfrm>
              <a:off x="1462" y="271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Conveyor belt after crusher</a:t>
              </a:r>
            </a:p>
          </p:txBody>
        </p:sp>
        <p:sp>
          <p:nvSpPr>
            <p:cNvPr id="24595" name="Rectangle 18"/>
            <p:cNvSpPr>
              <a:spLocks noChangeArrowheads="1"/>
            </p:cNvSpPr>
            <p:nvPr/>
          </p:nvSpPr>
          <p:spPr bwMode="auto">
            <a:xfrm>
              <a:off x="1462" y="30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100 kg and more </a:t>
              </a:r>
            </a:p>
          </p:txBody>
        </p:sp>
        <p:sp>
          <p:nvSpPr>
            <p:cNvPr id="24596" name="Rectangle 19"/>
            <p:cNvSpPr>
              <a:spLocks noChangeArrowheads="1"/>
            </p:cNvSpPr>
            <p:nvPr/>
          </p:nvSpPr>
          <p:spPr bwMode="auto">
            <a:xfrm>
              <a:off x="1462" y="33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Hammer, spoon sampler or Sampling tower</a:t>
              </a:r>
            </a:p>
          </p:txBody>
        </p:sp>
        <p:sp>
          <p:nvSpPr>
            <p:cNvPr id="24597" name="Rectangle 20"/>
            <p:cNvSpPr>
              <a:spLocks noChangeArrowheads="1"/>
            </p:cNvSpPr>
            <p:nvPr/>
          </p:nvSpPr>
          <p:spPr bwMode="auto">
            <a:xfrm>
              <a:off x="1462" y="13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Mix of: limestone, marl, clay</a:t>
              </a:r>
            </a:p>
          </p:txBody>
        </p:sp>
      </p:grpSp>
      <p:sp>
        <p:nvSpPr>
          <p:cNvPr id="25" name="Rectangle 21"/>
          <p:cNvSpPr>
            <a:spLocks noChangeArrowheads="1"/>
          </p:cNvSpPr>
          <p:nvPr/>
        </p:nvSpPr>
        <p:spPr bwMode="auto">
          <a:xfrm rot="-2185680">
            <a:off x="2144713" y="3522663"/>
            <a:ext cx="6983412" cy="482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sz="2200"/>
              <a:t>PGNA is state of the art technique for premix control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19B5656-9CEB-43D7-AFD6-9106BD88F467}" type="slidenum">
              <a:rPr lang="en-US" sz="800"/>
              <a:pPr algn="r"/>
              <a:t>14</a:t>
            </a:fld>
            <a:endParaRPr lang="en-US" sz="800"/>
          </a:p>
        </p:txBody>
      </p:sp>
      <p:sp>
        <p:nvSpPr>
          <p:cNvPr id="25602" name="Title 1"/>
          <p:cNvSpPr>
            <a:spLocks/>
          </p:cNvSpPr>
          <p:nvPr/>
        </p:nvSpPr>
        <p:spPr bwMode="auto">
          <a:xfrm>
            <a:off x="560388" y="3460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PGNAA*, standard solution for in-line analysis of bulk material on belt conveyor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2188" y="1214438"/>
            <a:ext cx="7848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5575" y="1719263"/>
            <a:ext cx="71056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3"/>
          <p:cNvSpPr txBox="1">
            <a:spLocks noChangeArrowheads="1"/>
          </p:cNvSpPr>
          <p:nvPr/>
        </p:nvSpPr>
        <p:spPr bwMode="auto">
          <a:xfrm>
            <a:off x="2001838" y="6111875"/>
            <a:ext cx="492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 </a:t>
            </a:r>
            <a:r>
              <a:rPr lang="en-US" b="1"/>
              <a:t>P</a:t>
            </a:r>
            <a:r>
              <a:rPr lang="en-US"/>
              <a:t>rompt </a:t>
            </a:r>
            <a:r>
              <a:rPr lang="en-US" b="1"/>
              <a:t>G</a:t>
            </a:r>
            <a:r>
              <a:rPr lang="en-US"/>
              <a:t>amma </a:t>
            </a:r>
            <a:r>
              <a:rPr lang="en-US" b="1"/>
              <a:t>N</a:t>
            </a:r>
            <a:r>
              <a:rPr lang="en-US"/>
              <a:t>eutron </a:t>
            </a:r>
            <a:r>
              <a:rPr lang="en-US" b="1"/>
              <a:t>A</a:t>
            </a:r>
            <a:r>
              <a:rPr lang="en-US"/>
              <a:t>ctivation </a:t>
            </a:r>
            <a:r>
              <a:rPr lang="en-US" b="1"/>
              <a:t>A</a:t>
            </a:r>
            <a:r>
              <a:rPr lang="en-US"/>
              <a:t>nalyzer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4A0A949-9442-4A65-B43D-F5F1988B5A56}" type="slidenum">
              <a:rPr lang="en-US" sz="800"/>
              <a:pPr algn="r"/>
              <a:t>15</a:t>
            </a:fld>
            <a:endParaRPr lang="en-US" sz="800"/>
          </a:p>
        </p:txBody>
      </p:sp>
      <p:sp>
        <p:nvSpPr>
          <p:cNvPr id="26626" name="Title 3"/>
          <p:cNvSpPr>
            <a:spLocks/>
          </p:cNvSpPr>
          <p:nvPr/>
        </p:nvSpPr>
        <p:spPr bwMode="auto">
          <a:xfrm>
            <a:off x="488950" y="31750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Coarse bulk material – sample quantity vs. top particle size</a:t>
            </a:r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313" y="1268413"/>
            <a:ext cx="7777162" cy="51641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8121650" y="5949950"/>
            <a:ext cx="4508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b="1"/>
              <a:t>kg</a:t>
            </a: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49663" y="1916113"/>
            <a:ext cx="2743200" cy="385762"/>
          </a:xfrm>
          <a:prstGeom prst="rect">
            <a:avLst/>
          </a:prstGeom>
          <a:solidFill>
            <a:schemeClr val="bg1"/>
          </a:solidFill>
          <a:ln w="19050">
            <a:solidFill>
              <a:srgbClr val="E6280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b="1"/>
              <a:t>e.g. crushed limestone </a:t>
            </a:r>
          </a:p>
        </p:txBody>
      </p:sp>
      <p:sp>
        <p:nvSpPr>
          <p:cNvPr id="26630" name="Line 9"/>
          <p:cNvSpPr>
            <a:spLocks noChangeShapeType="1"/>
          </p:cNvSpPr>
          <p:nvPr/>
        </p:nvSpPr>
        <p:spPr bwMode="auto">
          <a:xfrm>
            <a:off x="1497013" y="4349750"/>
            <a:ext cx="2362200" cy="1588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6631" name="Line 10"/>
          <p:cNvSpPr>
            <a:spLocks noChangeShapeType="1"/>
          </p:cNvSpPr>
          <p:nvPr/>
        </p:nvSpPr>
        <p:spPr bwMode="auto">
          <a:xfrm rot="16200000" flipH="1">
            <a:off x="3072606" y="5020469"/>
            <a:ext cx="1400175" cy="1588"/>
          </a:xfrm>
          <a:prstGeom prst="line">
            <a:avLst/>
          </a:prstGeom>
          <a:noFill/>
          <a:ln w="57150">
            <a:solidFill>
              <a:srgbClr val="3366F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6632" name="Text Box 11"/>
          <p:cNvSpPr txBox="1">
            <a:spLocks noChangeArrowheads="1"/>
          </p:cNvSpPr>
          <p:nvPr/>
        </p:nvSpPr>
        <p:spPr bwMode="auto">
          <a:xfrm>
            <a:off x="1554163" y="4408488"/>
            <a:ext cx="1584325" cy="385762"/>
          </a:xfrm>
          <a:prstGeom prst="rect">
            <a:avLst/>
          </a:prstGeom>
          <a:solidFill>
            <a:schemeClr val="bg1"/>
          </a:solidFill>
          <a:ln w="19050">
            <a:solidFill>
              <a:srgbClr val="3366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b="1"/>
              <a:t>e.g. Iron ore</a:t>
            </a:r>
          </a:p>
        </p:txBody>
      </p:sp>
      <p:sp>
        <p:nvSpPr>
          <p:cNvPr id="26633" name="Line 12"/>
          <p:cNvSpPr>
            <a:spLocks noChangeShapeType="1"/>
          </p:cNvSpPr>
          <p:nvPr/>
        </p:nvSpPr>
        <p:spPr bwMode="auto">
          <a:xfrm>
            <a:off x="1497013" y="1773238"/>
            <a:ext cx="6551612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6634" name="Line 13"/>
          <p:cNvSpPr>
            <a:spLocks noChangeShapeType="1"/>
          </p:cNvSpPr>
          <p:nvPr/>
        </p:nvSpPr>
        <p:spPr bwMode="auto">
          <a:xfrm rot="16200000" flipH="1">
            <a:off x="5961063" y="3789363"/>
            <a:ext cx="403225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6635" name="Text Box 14"/>
          <p:cNvSpPr txBox="1">
            <a:spLocks noChangeArrowheads="1"/>
          </p:cNvSpPr>
          <p:nvPr/>
        </p:nvSpPr>
        <p:spPr bwMode="auto">
          <a:xfrm>
            <a:off x="6997700" y="4897438"/>
            <a:ext cx="723900" cy="577850"/>
          </a:xfrm>
          <a:prstGeom prst="rect">
            <a:avLst/>
          </a:prstGeom>
          <a:solidFill>
            <a:schemeClr val="bg1"/>
          </a:solidFill>
          <a:ln w="19050">
            <a:solidFill>
              <a:srgbClr val="E6280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b="1"/>
              <a:t>ca. </a:t>
            </a:r>
          </a:p>
          <a:p>
            <a:pPr algn="ctr">
              <a:lnSpc>
                <a:spcPct val="75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b="1"/>
              <a:t>70kg</a:t>
            </a:r>
          </a:p>
        </p:txBody>
      </p:sp>
      <p:sp>
        <p:nvSpPr>
          <p:cNvPr id="26636" name="Text Box 16"/>
          <p:cNvSpPr txBox="1">
            <a:spLocks noChangeArrowheads="1"/>
          </p:cNvSpPr>
          <p:nvPr/>
        </p:nvSpPr>
        <p:spPr bwMode="auto">
          <a:xfrm>
            <a:off x="3871913" y="4919663"/>
            <a:ext cx="596900" cy="577850"/>
          </a:xfrm>
          <a:prstGeom prst="rect">
            <a:avLst/>
          </a:prstGeom>
          <a:solidFill>
            <a:schemeClr val="bg1"/>
          </a:solidFill>
          <a:ln w="19050">
            <a:solidFill>
              <a:srgbClr val="3366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5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b="1"/>
              <a:t>ca. </a:t>
            </a:r>
          </a:p>
          <a:p>
            <a:pPr algn="ctr">
              <a:lnSpc>
                <a:spcPct val="75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None/>
            </a:pPr>
            <a:r>
              <a:rPr lang="en-US" b="1"/>
              <a:t>1kg</a:t>
            </a:r>
          </a:p>
        </p:txBody>
      </p:sp>
      <p:sp>
        <p:nvSpPr>
          <p:cNvPr id="26637" name="Line 12"/>
          <p:cNvSpPr>
            <a:spLocks noChangeShapeType="1"/>
          </p:cNvSpPr>
          <p:nvPr/>
        </p:nvSpPr>
        <p:spPr bwMode="auto">
          <a:xfrm>
            <a:off x="1497013" y="1773238"/>
            <a:ext cx="6551612" cy="0"/>
          </a:xfrm>
          <a:prstGeom prst="line">
            <a:avLst/>
          </a:prstGeom>
          <a:noFill/>
          <a:ln w="57150">
            <a:solidFill>
              <a:srgbClr val="E6280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6638" name="Line 13"/>
          <p:cNvSpPr>
            <a:spLocks noChangeShapeType="1"/>
          </p:cNvSpPr>
          <p:nvPr/>
        </p:nvSpPr>
        <p:spPr bwMode="auto">
          <a:xfrm rot="16200000" flipH="1">
            <a:off x="5961063" y="3789363"/>
            <a:ext cx="4032250" cy="0"/>
          </a:xfrm>
          <a:prstGeom prst="line">
            <a:avLst/>
          </a:prstGeom>
          <a:noFill/>
          <a:ln w="57150">
            <a:solidFill>
              <a:srgbClr val="E6280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E708305-3F09-4E01-96F4-9ADA9959CA5E}" type="slidenum">
              <a:rPr lang="en-US" sz="800"/>
              <a:pPr algn="r"/>
              <a:t>16</a:t>
            </a:fld>
            <a:endParaRPr lang="en-US" sz="800"/>
          </a:p>
        </p:txBody>
      </p:sp>
      <p:sp>
        <p:nvSpPr>
          <p:cNvPr id="27650" name="Content Placeholder 2"/>
          <p:cNvSpPr>
            <a:spLocks/>
          </p:cNvSpPr>
          <p:nvPr/>
        </p:nvSpPr>
        <p:spPr bwMode="auto">
          <a:xfrm>
            <a:off x="4521200" y="1338263"/>
            <a:ext cx="4824413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Manual sampling from a running conveyor belt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Is a safety hazard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Does not provide a meaningful sample for process control</a:t>
            </a:r>
          </a:p>
        </p:txBody>
      </p:sp>
      <p:sp>
        <p:nvSpPr>
          <p:cNvPr id="27651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Avoid sampling from running conveyor belt</a:t>
            </a:r>
          </a:p>
        </p:txBody>
      </p:sp>
      <p:grpSp>
        <p:nvGrpSpPr>
          <p:cNvPr id="27652" name="Group 28"/>
          <p:cNvGrpSpPr>
            <a:grpSpLocks/>
          </p:cNvGrpSpPr>
          <p:nvPr/>
        </p:nvGrpSpPr>
        <p:grpSpPr bwMode="auto">
          <a:xfrm>
            <a:off x="530225" y="1241425"/>
            <a:ext cx="3816350" cy="5040313"/>
            <a:chOff x="988" y="618"/>
            <a:chExt cx="2552" cy="3402"/>
          </a:xfrm>
        </p:grpSpPr>
        <p:pic>
          <p:nvPicPr>
            <p:cNvPr id="27653" name="Picture 22"/>
            <p:cNvPicPr>
              <a:picLocks noChangeAspect="1" noChangeArrowheads="1"/>
            </p:cNvPicPr>
            <p:nvPr/>
          </p:nvPicPr>
          <p:blipFill>
            <a:blip r:embed="rId2">
              <a:lum bright="20000"/>
            </a:blip>
            <a:srcRect/>
            <a:stretch>
              <a:fillRect/>
            </a:stretch>
          </p:blipFill>
          <p:spPr bwMode="auto">
            <a:xfrm>
              <a:off x="988" y="618"/>
              <a:ext cx="2552" cy="34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24"/>
            <p:cNvSpPr>
              <a:spLocks noChangeArrowheads="1"/>
            </p:cNvSpPr>
            <p:nvPr/>
          </p:nvSpPr>
          <p:spPr bwMode="auto">
            <a:xfrm>
              <a:off x="2382" y="1115"/>
              <a:ext cx="409" cy="24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  <a:extLst/>
          </p:spPr>
          <p:txBody>
            <a:bodyPr lIns="90000" tIns="46800" rIns="90000" bIns="4680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6" name="Cross 5"/>
          <p:cNvSpPr/>
          <p:nvPr/>
        </p:nvSpPr>
        <p:spPr>
          <a:xfrm rot="2470180">
            <a:off x="1246405" y="2727228"/>
            <a:ext cx="2682637" cy="2566219"/>
          </a:xfrm>
          <a:prstGeom prst="plus">
            <a:avLst>
              <a:gd name="adj" fmla="val 37713"/>
            </a:avLst>
          </a:prstGeom>
          <a:solidFill>
            <a:srgbClr val="FF0000">
              <a:alpha val="5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83255EC-A9DC-480C-AEA3-1847C93C87A3}" type="slidenum">
              <a:rPr lang="en-US" sz="800"/>
              <a:pPr algn="r"/>
              <a:t>17</a:t>
            </a:fld>
            <a:endParaRPr lang="en-US" sz="800"/>
          </a:p>
        </p:txBody>
      </p:sp>
      <p:sp>
        <p:nvSpPr>
          <p:cNvPr id="28674" name="Content Placeholder 2"/>
          <p:cNvSpPr>
            <a:spLocks/>
          </p:cNvSpPr>
          <p:nvPr/>
        </p:nvSpPr>
        <p:spPr bwMode="auto">
          <a:xfrm>
            <a:off x="6173788" y="1266825"/>
            <a:ext cx="3171825" cy="331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Design: Distance between side plates of hammer &gt; 3 * top size of material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Rotating velocity (bouncing of coarse particles)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Biased if height/shape not properly adjusted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8675" name="Title 3"/>
          <p:cNvSpPr>
            <a:spLocks/>
          </p:cNvSpPr>
          <p:nvPr/>
        </p:nvSpPr>
        <p:spPr bwMode="auto">
          <a:xfrm>
            <a:off x="560388" y="3603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Rotating scoop (hammer) sampler – not suitable for routine control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125" y="1339850"/>
            <a:ext cx="5613400" cy="431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54D90C1-2279-4DC9-A4CA-C146196ECD89}" type="slidenum">
              <a:rPr lang="en-US" sz="800"/>
              <a:pPr algn="r"/>
              <a:t>18</a:t>
            </a:fld>
            <a:endParaRPr lang="en-US" sz="800"/>
          </a:p>
        </p:txBody>
      </p:sp>
      <p:sp>
        <p:nvSpPr>
          <p:cNvPr id="29698" name="Content Placeholder 2"/>
          <p:cNvSpPr>
            <a:spLocks/>
          </p:cNvSpPr>
          <p:nvPr/>
        </p:nvSpPr>
        <p:spPr bwMode="auto">
          <a:xfrm>
            <a:off x="631825" y="4624388"/>
            <a:ext cx="8713788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Use of sampler cutter. In principle correct, if all material is removed. Sometimes applied for PGNAA calibration.</a:t>
            </a:r>
          </a:p>
        </p:txBody>
      </p:sp>
      <p:sp>
        <p:nvSpPr>
          <p:cNvPr id="29699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Stopped belt sampling – not suitable for routine control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2188" y="1182688"/>
            <a:ext cx="7551737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19150" y="5475288"/>
            <a:ext cx="77771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/>
              <a:t>Disadvantages</a:t>
            </a:r>
            <a:r>
              <a:rPr lang="en-US" sz="2000" dirty="0"/>
              <a:t>: Production stop, not practical for &gt; 20 samples (belt drive), not working at inclined belts.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3"/>
          <p:cNvSpPr>
            <a:spLocks/>
          </p:cNvSpPr>
          <p:nvPr/>
        </p:nvSpPr>
        <p:spPr bwMode="auto">
          <a:xfrm>
            <a:off x="560388" y="260648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/>
              <a:t>Clinker sampling</a:t>
            </a:r>
          </a:p>
        </p:txBody>
      </p:sp>
      <p:grpSp>
        <p:nvGrpSpPr>
          <p:cNvPr id="30722" name="Group 23"/>
          <p:cNvGrpSpPr>
            <a:grpSpLocks/>
          </p:cNvGrpSpPr>
          <p:nvPr/>
        </p:nvGrpSpPr>
        <p:grpSpPr bwMode="auto">
          <a:xfrm>
            <a:off x="736600" y="1225550"/>
            <a:ext cx="8609013" cy="5083175"/>
            <a:chOff x="353" y="657"/>
            <a:chExt cx="5534" cy="3397"/>
          </a:xfrm>
        </p:grpSpPr>
        <p:sp>
          <p:nvSpPr>
            <p:cNvPr id="30723" name="Rectangle 3"/>
            <p:cNvSpPr>
              <a:spLocks noChangeArrowheads="1"/>
            </p:cNvSpPr>
            <p:nvPr/>
          </p:nvSpPr>
          <p:spPr bwMode="auto">
            <a:xfrm>
              <a:off x="353" y="657"/>
              <a:ext cx="1109" cy="6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53" y="135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Material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53" y="169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Mode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3" y="20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Type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53" y="237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Frequency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53" y="271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Location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53" y="305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Quantity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53" y="339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Equipment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53" y="37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Transport</a:t>
              </a:r>
            </a:p>
          </p:txBody>
        </p:sp>
        <p:sp>
          <p:nvSpPr>
            <p:cNvPr id="30732" name="Rectangle 12"/>
            <p:cNvSpPr>
              <a:spLocks noChangeArrowheads="1"/>
            </p:cNvSpPr>
            <p:nvPr/>
          </p:nvSpPr>
          <p:spPr bwMode="auto">
            <a:xfrm>
              <a:off x="1462" y="3737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Manual or pneumatic (needs on-site sample preparation)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462" y="658"/>
              <a:ext cx="4425" cy="6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Ensure correct burning regime by</a:t>
              </a:r>
              <a:b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</a:b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measuring chemical composition and free lime</a:t>
              </a:r>
            </a:p>
          </p:txBody>
        </p:sp>
        <p:sp>
          <p:nvSpPr>
            <p:cNvPr id="30734" name="Rectangle 14"/>
            <p:cNvSpPr>
              <a:spLocks noChangeArrowheads="1"/>
            </p:cNvSpPr>
            <p:nvPr/>
          </p:nvSpPr>
          <p:spPr bwMode="auto">
            <a:xfrm>
              <a:off x="1462" y="16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Manual/semi automated/automated</a:t>
              </a:r>
            </a:p>
          </p:txBody>
        </p:sp>
        <p:sp>
          <p:nvSpPr>
            <p:cNvPr id="30735" name="Rectangle 15"/>
            <p:cNvSpPr>
              <a:spLocks noChangeArrowheads="1"/>
            </p:cNvSpPr>
            <p:nvPr/>
          </p:nvSpPr>
          <p:spPr bwMode="auto">
            <a:xfrm>
              <a:off x="1462" y="203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Spot sample / composite sample</a:t>
              </a:r>
            </a:p>
          </p:txBody>
        </p:sp>
        <p:sp>
          <p:nvSpPr>
            <p:cNvPr id="30736" name="Rectangle 16"/>
            <p:cNvSpPr>
              <a:spLocks noChangeArrowheads="1"/>
            </p:cNvSpPr>
            <p:nvPr/>
          </p:nvSpPr>
          <p:spPr bwMode="auto">
            <a:xfrm>
              <a:off x="1462" y="237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~ once per hour (min every 4 hours)</a:t>
              </a:r>
            </a:p>
          </p:txBody>
        </p:sp>
        <p:sp>
          <p:nvSpPr>
            <p:cNvPr id="30737" name="Rectangle 17"/>
            <p:cNvSpPr>
              <a:spLocks noChangeArrowheads="1"/>
            </p:cNvSpPr>
            <p:nvPr/>
          </p:nvSpPr>
          <p:spPr bwMode="auto">
            <a:xfrm>
              <a:off x="1462" y="271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Transfer points/transport after cooler, drilled cooler plate</a:t>
              </a:r>
            </a:p>
          </p:txBody>
        </p:sp>
        <p:sp>
          <p:nvSpPr>
            <p:cNvPr id="30738" name="Rectangle 18"/>
            <p:cNvSpPr>
              <a:spLocks noChangeArrowheads="1"/>
            </p:cNvSpPr>
            <p:nvPr/>
          </p:nvSpPr>
          <p:spPr bwMode="auto">
            <a:xfrm>
              <a:off x="1462" y="30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2 – 5 kg / sample</a:t>
              </a:r>
            </a:p>
          </p:txBody>
        </p:sp>
        <p:sp>
          <p:nvSpPr>
            <p:cNvPr id="30739" name="Rectangle 19"/>
            <p:cNvSpPr>
              <a:spLocks noChangeArrowheads="1"/>
            </p:cNvSpPr>
            <p:nvPr/>
          </p:nvSpPr>
          <p:spPr bwMode="auto">
            <a:xfrm>
              <a:off x="1462" y="33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Piston, scoop sampler</a:t>
              </a:r>
            </a:p>
          </p:txBody>
        </p:sp>
        <p:sp>
          <p:nvSpPr>
            <p:cNvPr id="30740" name="Rectangle 20"/>
            <p:cNvSpPr>
              <a:spLocks noChangeArrowheads="1"/>
            </p:cNvSpPr>
            <p:nvPr/>
          </p:nvSpPr>
          <p:spPr bwMode="auto">
            <a:xfrm>
              <a:off x="1462" y="13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Clinker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difference between systematic and random </a:t>
            </a:r>
            <a:r>
              <a:rPr lang="en-US" dirty="0" smtClean="0"/>
              <a:t>errors</a:t>
            </a:r>
          </a:p>
          <a:p>
            <a:r>
              <a:rPr lang="en-US" dirty="0" smtClean="0"/>
              <a:t>Be aware of the three golden rules of sampling</a:t>
            </a:r>
            <a:endParaRPr lang="en-US" dirty="0"/>
          </a:p>
          <a:p>
            <a:r>
              <a:rPr lang="en-US" dirty="0" smtClean="0"/>
              <a:t>Know the sampling points along the process</a:t>
            </a:r>
          </a:p>
          <a:p>
            <a:r>
              <a:rPr lang="en-US" dirty="0" smtClean="0"/>
              <a:t>Be able to provide recommendations for proper sampling points and equipment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B93C82-D07C-46C3-BC80-C19A81E967B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98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596F508-9EDA-4618-A075-035CCDA67A16}" type="slidenum">
              <a:rPr lang="en-US" sz="800"/>
              <a:pPr algn="r"/>
              <a:t>20</a:t>
            </a:fld>
            <a:endParaRPr lang="en-US" sz="800"/>
          </a:p>
        </p:txBody>
      </p:sp>
      <p:sp>
        <p:nvSpPr>
          <p:cNvPr id="31746" name="Content Placeholder 3"/>
          <p:cNvSpPr>
            <a:spLocks/>
          </p:cNvSpPr>
          <p:nvPr/>
        </p:nvSpPr>
        <p:spPr bwMode="auto">
          <a:xfrm>
            <a:off x="560388" y="5083175"/>
            <a:ext cx="87852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Safety issue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 err="1"/>
              <a:t>Representativity</a:t>
            </a:r>
            <a:r>
              <a:rPr lang="en-US" sz="2000" dirty="0"/>
              <a:t> not given</a:t>
            </a:r>
          </a:p>
        </p:txBody>
      </p:sp>
      <p:sp>
        <p:nvSpPr>
          <p:cNvPr id="31747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Manual sampling – not recommended</a:t>
            </a:r>
          </a:p>
        </p:txBody>
      </p:sp>
      <p:pic>
        <p:nvPicPr>
          <p:cNvPr id="31748" name="Picture 7"/>
          <p:cNvPicPr>
            <a:picLocks noChangeAspect="1" noChangeArrowheads="1"/>
          </p:cNvPicPr>
          <p:nvPr/>
        </p:nvPicPr>
        <p:blipFill>
          <a:blip r:embed="rId2"/>
          <a:srcRect l="7878"/>
          <a:stretch>
            <a:fillRect/>
          </a:stretch>
        </p:blipFill>
        <p:spPr bwMode="auto">
          <a:xfrm>
            <a:off x="415925" y="1250950"/>
            <a:ext cx="4413250" cy="36020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pic>
        <p:nvPicPr>
          <p:cNvPr id="31749" name="Picture 5" descr="IMGP7798"/>
          <p:cNvPicPr>
            <a:picLocks noChangeAspect="1" noChangeArrowheads="1"/>
          </p:cNvPicPr>
          <p:nvPr/>
        </p:nvPicPr>
        <p:blipFill>
          <a:blip r:embed="rId3"/>
          <a:srcRect l="16711" r="-8926"/>
          <a:stretch>
            <a:fillRect/>
          </a:stretch>
        </p:blipFill>
        <p:spPr bwMode="auto">
          <a:xfrm>
            <a:off x="4953000" y="1250950"/>
            <a:ext cx="4795838" cy="36020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Cross 12"/>
          <p:cNvSpPr/>
          <p:nvPr/>
        </p:nvSpPr>
        <p:spPr>
          <a:xfrm rot="2470180">
            <a:off x="1433588" y="1719727"/>
            <a:ext cx="2682637" cy="2566219"/>
          </a:xfrm>
          <a:prstGeom prst="plus">
            <a:avLst>
              <a:gd name="adj" fmla="val 37713"/>
            </a:avLst>
          </a:prstGeom>
          <a:solidFill>
            <a:srgbClr val="FF0000">
              <a:alpha val="5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CEF6B69-A666-4FCE-83F4-F9D14B102E21}" type="slidenum">
              <a:rPr lang="en-US" sz="800"/>
              <a:pPr algn="r"/>
              <a:t>21</a:t>
            </a:fld>
            <a:endParaRPr lang="en-US" sz="800"/>
          </a:p>
        </p:txBody>
      </p:sp>
      <p:sp>
        <p:nvSpPr>
          <p:cNvPr id="32770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Clinker sampler (spoon sampler): Preferred solution</a:t>
            </a:r>
          </a:p>
        </p:txBody>
      </p:sp>
      <p:pic>
        <p:nvPicPr>
          <p:cNvPr id="32771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370013"/>
            <a:ext cx="4148137" cy="43989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2772" name="Text Box 2"/>
          <p:cNvSpPr txBox="1">
            <a:spLocks noChangeArrowheads="1"/>
          </p:cNvSpPr>
          <p:nvPr/>
        </p:nvSpPr>
        <p:spPr bwMode="auto">
          <a:xfrm>
            <a:off x="4665663" y="1370013"/>
            <a:ext cx="4897437" cy="4371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/>
            <a:r>
              <a:rPr lang="en-US" sz="2000"/>
              <a:t>Installation:		free falling material 				stream</a:t>
            </a:r>
          </a:p>
          <a:p>
            <a:pPr defTabSz="762000">
              <a:lnSpc>
                <a:spcPct val="150000"/>
              </a:lnSpc>
            </a:pPr>
            <a:r>
              <a:rPr lang="en-US" sz="2000"/>
              <a:t>Sampling point:	material chute</a:t>
            </a:r>
          </a:p>
          <a:p>
            <a:pPr defTabSz="762000">
              <a:lnSpc>
                <a:spcPct val="150000"/>
              </a:lnSpc>
            </a:pPr>
            <a:r>
              <a:rPr lang="en-US" sz="2000"/>
              <a:t>Sampling type:	spot sampling</a:t>
            </a:r>
          </a:p>
          <a:p>
            <a:pPr defTabSz="762000">
              <a:lnSpc>
                <a:spcPct val="150000"/>
              </a:lnSpc>
            </a:pPr>
            <a:r>
              <a:rPr lang="en-US" sz="2000"/>
              <a:t>Sample material:	coarse, clinker</a:t>
            </a:r>
          </a:p>
          <a:p>
            <a:pPr defTabSz="762000">
              <a:lnSpc>
                <a:spcPct val="150000"/>
              </a:lnSpc>
            </a:pPr>
            <a:r>
              <a:rPr lang="en-US" sz="2000"/>
              <a:t>Particle size:		max. 100 mm</a:t>
            </a:r>
          </a:p>
          <a:p>
            <a:pPr defTabSz="762000">
              <a:lnSpc>
                <a:spcPct val="150000"/>
              </a:lnSpc>
            </a:pPr>
            <a:r>
              <a:rPr lang="en-US" sz="2000"/>
              <a:t>Temperature:		max. 250 °C</a:t>
            </a:r>
          </a:p>
          <a:p>
            <a:pPr defTabSz="762000">
              <a:lnSpc>
                <a:spcPct val="150000"/>
              </a:lnSpc>
            </a:pPr>
            <a:r>
              <a:rPr lang="en-US" sz="2000"/>
              <a:t>Sample quantity:	app. 15 dm</a:t>
            </a:r>
            <a:r>
              <a:rPr lang="en-US" sz="2000" baseline="30000"/>
              <a:t>3</a:t>
            </a:r>
            <a:r>
              <a:rPr lang="en-US" sz="2000"/>
              <a:t>/pass</a:t>
            </a:r>
          </a:p>
          <a:p>
            <a:pPr defTabSz="762000">
              <a:lnSpc>
                <a:spcPct val="150000"/>
              </a:lnSpc>
            </a:pPr>
            <a:r>
              <a:rPr lang="en-US" sz="2000"/>
              <a:t>Sample cycles:	&lt; 20 cycles / h</a:t>
            </a:r>
          </a:p>
          <a:p>
            <a:pPr defTabSz="762000">
              <a:lnSpc>
                <a:spcPct val="150000"/>
              </a:lnSpc>
            </a:pPr>
            <a:r>
              <a:rPr lang="en-US" sz="2000"/>
              <a:t>Sampler weight:	up to 550 kg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CED3BE5-DF3A-48C6-8FE2-37D9BAD6F9D7}" type="slidenum">
              <a:rPr lang="en-US" sz="800"/>
              <a:pPr algn="r"/>
              <a:t>22</a:t>
            </a:fld>
            <a:endParaRPr lang="en-US" sz="800"/>
          </a:p>
        </p:txBody>
      </p:sp>
      <p:sp>
        <p:nvSpPr>
          <p:cNvPr id="33794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Clinker sampler with downstream sample preparation</a:t>
            </a: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5892800" y="1219200"/>
            <a:ext cx="2876550" cy="504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>
              <a:buFontTx/>
              <a:buChar char="•"/>
            </a:pPr>
            <a:r>
              <a:rPr lang="de-DE" sz="2400" b="1"/>
              <a:t>  </a:t>
            </a:r>
            <a:r>
              <a:rPr lang="en-US"/>
              <a:t>Clinker transport</a:t>
            </a:r>
          </a:p>
          <a:p>
            <a:pPr defTabSz="762000">
              <a:lnSpc>
                <a:spcPct val="160000"/>
              </a:lnSpc>
              <a:buFontTx/>
              <a:buChar char="•"/>
            </a:pPr>
            <a:r>
              <a:rPr lang="en-US"/>
              <a:t>  Spoon sampler</a:t>
            </a:r>
          </a:p>
          <a:p>
            <a:pPr defTabSz="762000">
              <a:lnSpc>
                <a:spcPct val="190000"/>
              </a:lnSpc>
              <a:buFontTx/>
              <a:buChar char="•"/>
            </a:pPr>
            <a:r>
              <a:rPr lang="en-US"/>
              <a:t>  Vibration feeder</a:t>
            </a:r>
          </a:p>
          <a:p>
            <a:pPr defTabSz="762000">
              <a:lnSpc>
                <a:spcPct val="190000"/>
              </a:lnSpc>
              <a:buFontTx/>
              <a:buChar char="•"/>
            </a:pPr>
            <a:endParaRPr lang="en-US"/>
          </a:p>
          <a:p>
            <a:pPr defTabSz="762000">
              <a:buFontTx/>
              <a:buChar char="•"/>
            </a:pPr>
            <a:r>
              <a:rPr lang="en-US"/>
              <a:t>  Crusher</a:t>
            </a:r>
          </a:p>
          <a:p>
            <a:pPr defTabSz="762000">
              <a:lnSpc>
                <a:spcPct val="160000"/>
              </a:lnSpc>
              <a:buFontTx/>
              <a:buChar char="•"/>
            </a:pPr>
            <a:r>
              <a:rPr lang="en-US"/>
              <a:t>  Sample splitter</a:t>
            </a:r>
          </a:p>
          <a:p>
            <a:pPr defTabSz="762000">
              <a:lnSpc>
                <a:spcPct val="200000"/>
              </a:lnSpc>
              <a:buFontTx/>
              <a:buChar char="•"/>
            </a:pPr>
            <a:r>
              <a:rPr lang="en-US"/>
              <a:t>  Fine grinding mill</a:t>
            </a:r>
          </a:p>
          <a:p>
            <a:pPr defTabSz="762000">
              <a:lnSpc>
                <a:spcPct val="130000"/>
              </a:lnSpc>
              <a:buFontTx/>
              <a:buChar char="•"/>
            </a:pPr>
            <a:r>
              <a:rPr lang="en-US"/>
              <a:t>  Mixer</a:t>
            </a:r>
          </a:p>
          <a:p>
            <a:pPr defTabSz="762000">
              <a:lnSpc>
                <a:spcPct val="180000"/>
              </a:lnSpc>
              <a:buFontTx/>
              <a:buChar char="•"/>
            </a:pPr>
            <a:r>
              <a:rPr lang="en-US"/>
              <a:t>  Dosing unit</a:t>
            </a:r>
          </a:p>
          <a:p>
            <a:pPr defTabSz="762000">
              <a:lnSpc>
                <a:spcPct val="120000"/>
              </a:lnSpc>
              <a:buFontTx/>
              <a:buChar char="•"/>
            </a:pPr>
            <a:r>
              <a:rPr lang="en-US"/>
              <a:t>  Pneumatic tube</a:t>
            </a:r>
          </a:p>
          <a:p>
            <a:pPr defTabSz="762000">
              <a:lnSpc>
                <a:spcPct val="120000"/>
              </a:lnSpc>
            </a:pPr>
            <a:r>
              <a:rPr lang="en-US"/>
              <a:t>   sending station</a:t>
            </a:r>
          </a:p>
          <a:p>
            <a:pPr defTabSz="762000">
              <a:lnSpc>
                <a:spcPct val="120000"/>
              </a:lnSpc>
            </a:pPr>
            <a:endParaRPr lang="en-US"/>
          </a:p>
        </p:txBody>
      </p:sp>
      <p:sp>
        <p:nvSpPr>
          <p:cNvPr id="33796" name="Text Box 3"/>
          <p:cNvSpPr txBox="1">
            <a:spLocks noChangeArrowheads="1"/>
          </p:cNvSpPr>
          <p:nvPr/>
        </p:nvSpPr>
        <p:spPr bwMode="auto">
          <a:xfrm>
            <a:off x="692150" y="2705100"/>
            <a:ext cx="2041525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>
              <a:buFontTx/>
              <a:buChar char="•"/>
            </a:pPr>
            <a:r>
              <a:rPr lang="en-US"/>
              <a:t> Collection cup</a:t>
            </a:r>
          </a:p>
          <a:p>
            <a:pPr defTabSz="762000">
              <a:buFontTx/>
              <a:buChar char="•"/>
            </a:pPr>
            <a:endParaRPr lang="en-US"/>
          </a:p>
          <a:p>
            <a:pPr defTabSz="762000">
              <a:lnSpc>
                <a:spcPct val="130000"/>
              </a:lnSpc>
              <a:buFontTx/>
              <a:buChar char="•"/>
            </a:pPr>
            <a:r>
              <a:rPr lang="en-US"/>
              <a:t> Automatic sieve</a:t>
            </a:r>
          </a:p>
          <a:p>
            <a:pPr defTabSz="762000">
              <a:lnSpc>
                <a:spcPct val="130000"/>
              </a:lnSpc>
              <a:buFontTx/>
              <a:buChar char="•"/>
            </a:pPr>
            <a:endParaRPr lang="en-US"/>
          </a:p>
          <a:p>
            <a:pPr defTabSz="762000">
              <a:lnSpc>
                <a:spcPct val="110000"/>
              </a:lnSpc>
              <a:buFontTx/>
              <a:buChar char="•"/>
            </a:pPr>
            <a:r>
              <a:rPr lang="en-US"/>
              <a:t> Measuring cup</a:t>
            </a:r>
            <a:br>
              <a:rPr lang="en-US"/>
            </a:br>
            <a:r>
              <a:rPr lang="en-US"/>
              <a:t>  with leveling</a:t>
            </a:r>
            <a:br>
              <a:rPr lang="en-US"/>
            </a:br>
            <a:r>
              <a:rPr lang="en-US"/>
              <a:t>  and balance</a:t>
            </a:r>
          </a:p>
        </p:txBody>
      </p:sp>
      <p:pic>
        <p:nvPicPr>
          <p:cNvPr id="3379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7163" y="1171575"/>
            <a:ext cx="315277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95B96C5-6635-4D7A-9096-3427459E1D48}" type="slidenum">
              <a:rPr lang="en-US" sz="800"/>
              <a:pPr algn="r"/>
              <a:t>23</a:t>
            </a:fld>
            <a:endParaRPr lang="en-US" sz="800"/>
          </a:p>
        </p:txBody>
      </p:sp>
      <p:sp>
        <p:nvSpPr>
          <p:cNvPr id="34818" name="Title 3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Automated clinker sampling: Example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lum bright="4000" contrast="8000"/>
          </a:blip>
          <a:srcRect/>
          <a:stretch>
            <a:fillRect/>
          </a:stretch>
        </p:blipFill>
        <p:spPr bwMode="auto">
          <a:xfrm>
            <a:off x="273050" y="1260475"/>
            <a:ext cx="6619875" cy="49688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40438" y="1357313"/>
            <a:ext cx="3654425" cy="487362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of fine material (powder)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8B58399-CF5B-49E4-AB27-8C316CC3FA6F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00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3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Raw meal sampling</a:t>
            </a:r>
          </a:p>
        </p:txBody>
      </p:sp>
      <p:grpSp>
        <p:nvGrpSpPr>
          <p:cNvPr id="36866" name="Group 23"/>
          <p:cNvGrpSpPr>
            <a:grpSpLocks/>
          </p:cNvGrpSpPr>
          <p:nvPr/>
        </p:nvGrpSpPr>
        <p:grpSpPr bwMode="auto">
          <a:xfrm>
            <a:off x="646113" y="1255713"/>
            <a:ext cx="8496300" cy="4951412"/>
            <a:chOff x="353" y="657"/>
            <a:chExt cx="5534" cy="3397"/>
          </a:xfrm>
        </p:grpSpPr>
        <p:sp>
          <p:nvSpPr>
            <p:cNvPr id="36867" name="Rectangle 3"/>
            <p:cNvSpPr>
              <a:spLocks noChangeArrowheads="1"/>
            </p:cNvSpPr>
            <p:nvPr/>
          </p:nvSpPr>
          <p:spPr bwMode="auto">
            <a:xfrm>
              <a:off x="353" y="657"/>
              <a:ext cx="1109" cy="6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53" y="135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Material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53" y="169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Mode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3" y="20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Type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53" y="237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Frequency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53" y="2715"/>
              <a:ext cx="1109" cy="31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Location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53" y="305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Quantity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53" y="339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Equipment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53" y="37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Transport</a:t>
              </a:r>
            </a:p>
          </p:txBody>
        </p:sp>
        <p:sp>
          <p:nvSpPr>
            <p:cNvPr id="36876" name="Rectangle 12"/>
            <p:cNvSpPr>
              <a:spLocks noChangeArrowheads="1"/>
            </p:cNvSpPr>
            <p:nvPr/>
          </p:nvSpPr>
          <p:spPr bwMode="auto">
            <a:xfrm>
              <a:off x="1462" y="3737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Manual, pneumatic tube system (preferred)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462" y="658"/>
              <a:ext cx="4425" cy="66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Chemical analysis for raw mix and feeder control</a:t>
              </a:r>
            </a:p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Sieve or PSD analysis for separator adjustment</a:t>
              </a:r>
            </a:p>
          </p:txBody>
        </p:sp>
        <p:sp>
          <p:nvSpPr>
            <p:cNvPr id="36878" name="Rectangle 14"/>
            <p:cNvSpPr>
              <a:spLocks noChangeArrowheads="1"/>
            </p:cNvSpPr>
            <p:nvPr/>
          </p:nvSpPr>
          <p:spPr bwMode="auto">
            <a:xfrm>
              <a:off x="1462" y="16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semi automated/automated</a:t>
              </a:r>
            </a:p>
          </p:txBody>
        </p:sp>
        <p:sp>
          <p:nvSpPr>
            <p:cNvPr id="36879" name="Rectangle 15"/>
            <p:cNvSpPr>
              <a:spLocks noChangeArrowheads="1"/>
            </p:cNvSpPr>
            <p:nvPr/>
          </p:nvSpPr>
          <p:spPr bwMode="auto">
            <a:xfrm>
              <a:off x="1462" y="203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Composite sample</a:t>
              </a:r>
            </a:p>
          </p:txBody>
        </p:sp>
        <p:sp>
          <p:nvSpPr>
            <p:cNvPr id="36880" name="Rectangle 16"/>
            <p:cNvSpPr>
              <a:spLocks noChangeArrowheads="1"/>
            </p:cNvSpPr>
            <p:nvPr/>
          </p:nvSpPr>
          <p:spPr bwMode="auto">
            <a:xfrm>
              <a:off x="1462" y="237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Hourly or 2-hourly</a:t>
              </a:r>
            </a:p>
          </p:txBody>
        </p:sp>
        <p:sp>
          <p:nvSpPr>
            <p:cNvPr id="36881" name="Rectangle 17"/>
            <p:cNvSpPr>
              <a:spLocks noChangeArrowheads="1"/>
            </p:cNvSpPr>
            <p:nvPr/>
          </p:nvSpPr>
          <p:spPr bwMode="auto">
            <a:xfrm>
              <a:off x="1462" y="271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After raw mill cyclone before homo silo. Bag-house dust added.</a:t>
              </a:r>
            </a:p>
          </p:txBody>
        </p:sp>
        <p:sp>
          <p:nvSpPr>
            <p:cNvPr id="36882" name="Rectangle 18"/>
            <p:cNvSpPr>
              <a:spLocks noChangeArrowheads="1"/>
            </p:cNvSpPr>
            <p:nvPr/>
          </p:nvSpPr>
          <p:spPr bwMode="auto">
            <a:xfrm>
              <a:off x="1462" y="30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2 – 5 kg / sample</a:t>
              </a:r>
            </a:p>
          </p:txBody>
        </p:sp>
        <p:sp>
          <p:nvSpPr>
            <p:cNvPr id="36883" name="Rectangle 19"/>
            <p:cNvSpPr>
              <a:spLocks noChangeArrowheads="1"/>
            </p:cNvSpPr>
            <p:nvPr/>
          </p:nvSpPr>
          <p:spPr bwMode="auto">
            <a:xfrm>
              <a:off x="1462" y="33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Screw sampler. (Air slide sampler: not optimal)</a:t>
              </a:r>
            </a:p>
          </p:txBody>
        </p:sp>
        <p:sp>
          <p:nvSpPr>
            <p:cNvPr id="36884" name="Rectangle 20"/>
            <p:cNvSpPr>
              <a:spLocks noChangeArrowheads="1"/>
            </p:cNvSpPr>
            <p:nvPr/>
          </p:nvSpPr>
          <p:spPr bwMode="auto">
            <a:xfrm>
              <a:off x="1462" y="13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Raw meal, finish product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3"/>
          <p:cNvSpPr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Kiln feed sampling</a:t>
            </a:r>
          </a:p>
        </p:txBody>
      </p:sp>
      <p:grpSp>
        <p:nvGrpSpPr>
          <p:cNvPr id="37890" name="Group 23"/>
          <p:cNvGrpSpPr>
            <a:grpSpLocks/>
          </p:cNvGrpSpPr>
          <p:nvPr/>
        </p:nvGrpSpPr>
        <p:grpSpPr bwMode="auto">
          <a:xfrm>
            <a:off x="717550" y="1241425"/>
            <a:ext cx="8713788" cy="5094288"/>
            <a:chOff x="353" y="657"/>
            <a:chExt cx="5534" cy="3397"/>
          </a:xfrm>
        </p:grpSpPr>
        <p:sp>
          <p:nvSpPr>
            <p:cNvPr id="37891" name="Rectangle 3"/>
            <p:cNvSpPr>
              <a:spLocks noChangeArrowheads="1"/>
            </p:cNvSpPr>
            <p:nvPr/>
          </p:nvSpPr>
          <p:spPr bwMode="auto">
            <a:xfrm>
              <a:off x="353" y="657"/>
              <a:ext cx="1109" cy="6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53" y="1356"/>
              <a:ext cx="1109" cy="31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Material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53" y="1695"/>
              <a:ext cx="1109" cy="31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Mode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3" y="20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Type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53" y="237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Frequency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53" y="2716"/>
              <a:ext cx="1109" cy="31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Location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53" y="3056"/>
              <a:ext cx="1109" cy="31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Quantity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53" y="3396"/>
              <a:ext cx="1109" cy="31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Equipment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53" y="37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Transport</a:t>
              </a:r>
            </a:p>
          </p:txBody>
        </p:sp>
        <p:sp>
          <p:nvSpPr>
            <p:cNvPr id="37900" name="Rectangle 12"/>
            <p:cNvSpPr>
              <a:spLocks noChangeArrowheads="1"/>
            </p:cNvSpPr>
            <p:nvPr/>
          </p:nvSpPr>
          <p:spPr bwMode="auto">
            <a:xfrm>
              <a:off x="1462" y="3737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Manual or pneumatic tube system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462" y="658"/>
              <a:ext cx="4425" cy="6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Monitoring of feed uniformity </a:t>
              </a:r>
              <a:b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</a:b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(chemistry and fineness)</a:t>
              </a:r>
            </a:p>
          </p:txBody>
        </p:sp>
        <p:sp>
          <p:nvSpPr>
            <p:cNvPr id="37902" name="Rectangle 14"/>
            <p:cNvSpPr>
              <a:spLocks noChangeArrowheads="1"/>
            </p:cNvSpPr>
            <p:nvPr/>
          </p:nvSpPr>
          <p:spPr bwMode="auto">
            <a:xfrm>
              <a:off x="1462" y="16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semi automated/automated</a:t>
              </a:r>
            </a:p>
          </p:txBody>
        </p:sp>
        <p:sp>
          <p:nvSpPr>
            <p:cNvPr id="37903" name="Rectangle 15"/>
            <p:cNvSpPr>
              <a:spLocks noChangeArrowheads="1"/>
            </p:cNvSpPr>
            <p:nvPr/>
          </p:nvSpPr>
          <p:spPr bwMode="auto">
            <a:xfrm>
              <a:off x="1462" y="203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Composite sample (option for spot)</a:t>
              </a:r>
            </a:p>
          </p:txBody>
        </p:sp>
        <p:sp>
          <p:nvSpPr>
            <p:cNvPr id="37904" name="Rectangle 16"/>
            <p:cNvSpPr>
              <a:spLocks noChangeArrowheads="1"/>
            </p:cNvSpPr>
            <p:nvPr/>
          </p:nvSpPr>
          <p:spPr bwMode="auto">
            <a:xfrm>
              <a:off x="1462" y="237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Every 2-4h</a:t>
              </a:r>
            </a:p>
          </p:txBody>
        </p:sp>
        <p:sp>
          <p:nvSpPr>
            <p:cNvPr id="37905" name="Rectangle 17"/>
            <p:cNvSpPr>
              <a:spLocks noChangeArrowheads="1"/>
            </p:cNvSpPr>
            <p:nvPr/>
          </p:nvSpPr>
          <p:spPr bwMode="auto">
            <a:xfrm>
              <a:off x="1462" y="271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Transfer behind homo silo to feed system, </a:t>
              </a:r>
              <a:br>
                <a:rPr lang="en-US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after last material added (e.g. kiln dust)</a:t>
              </a:r>
            </a:p>
          </p:txBody>
        </p:sp>
        <p:sp>
          <p:nvSpPr>
            <p:cNvPr id="37906" name="Rectangle 18"/>
            <p:cNvSpPr>
              <a:spLocks noChangeArrowheads="1"/>
            </p:cNvSpPr>
            <p:nvPr/>
          </p:nvSpPr>
          <p:spPr bwMode="auto">
            <a:xfrm>
              <a:off x="1462" y="30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2 – 5 kg / sample</a:t>
              </a:r>
            </a:p>
          </p:txBody>
        </p:sp>
        <p:sp>
          <p:nvSpPr>
            <p:cNvPr id="37907" name="Rectangle 19"/>
            <p:cNvSpPr>
              <a:spLocks noChangeArrowheads="1"/>
            </p:cNvSpPr>
            <p:nvPr/>
          </p:nvSpPr>
          <p:spPr bwMode="auto">
            <a:xfrm>
              <a:off x="1462" y="33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Screw sampler. (Air slide sampler: not optimal)</a:t>
              </a:r>
            </a:p>
          </p:txBody>
        </p:sp>
        <p:sp>
          <p:nvSpPr>
            <p:cNvPr id="37908" name="Rectangle 20"/>
            <p:cNvSpPr>
              <a:spLocks noChangeArrowheads="1"/>
            </p:cNvSpPr>
            <p:nvPr/>
          </p:nvSpPr>
          <p:spPr bwMode="auto">
            <a:xfrm>
              <a:off x="1462" y="13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Kiln feed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Cement (ex mill) sampling</a:t>
            </a:r>
          </a:p>
        </p:txBody>
      </p:sp>
      <p:grpSp>
        <p:nvGrpSpPr>
          <p:cNvPr id="38914" name="Group 23"/>
          <p:cNvGrpSpPr>
            <a:grpSpLocks/>
          </p:cNvGrpSpPr>
          <p:nvPr/>
        </p:nvGrpSpPr>
        <p:grpSpPr bwMode="auto">
          <a:xfrm>
            <a:off x="731838" y="1227138"/>
            <a:ext cx="8353425" cy="5094287"/>
            <a:chOff x="353" y="657"/>
            <a:chExt cx="5534" cy="3397"/>
          </a:xfrm>
        </p:grpSpPr>
        <p:sp>
          <p:nvSpPr>
            <p:cNvPr id="38915" name="Rectangle 3"/>
            <p:cNvSpPr>
              <a:spLocks noChangeArrowheads="1"/>
            </p:cNvSpPr>
            <p:nvPr/>
          </p:nvSpPr>
          <p:spPr bwMode="auto">
            <a:xfrm>
              <a:off x="353" y="657"/>
              <a:ext cx="1109" cy="6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53" y="1356"/>
              <a:ext cx="1108" cy="31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Material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53" y="1695"/>
              <a:ext cx="1108" cy="31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Mode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3" y="2036"/>
              <a:ext cx="1108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Type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53" y="2376"/>
              <a:ext cx="1108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Frequency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53" y="2716"/>
              <a:ext cx="1108" cy="31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Location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53" y="3056"/>
              <a:ext cx="1108" cy="31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Quantity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53" y="3396"/>
              <a:ext cx="1108" cy="319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Equipment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53" y="3736"/>
              <a:ext cx="1108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Transport</a:t>
              </a:r>
            </a:p>
          </p:txBody>
        </p:sp>
        <p:sp>
          <p:nvSpPr>
            <p:cNvPr id="38924" name="Rectangle 12"/>
            <p:cNvSpPr>
              <a:spLocks noChangeArrowheads="1"/>
            </p:cNvSpPr>
            <p:nvPr/>
          </p:nvSpPr>
          <p:spPr bwMode="auto">
            <a:xfrm>
              <a:off x="1462" y="3737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Manual, pneumatic tube system (preferred)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461" y="658"/>
              <a:ext cx="4426" cy="6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Control of feed system and separator adjustment </a:t>
              </a:r>
              <a:b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</a:b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(chemistry and fineness)</a:t>
              </a:r>
              <a:b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</a:b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Monitor physical properties</a:t>
              </a:r>
            </a:p>
          </p:txBody>
        </p:sp>
        <p:sp>
          <p:nvSpPr>
            <p:cNvPr id="38926" name="Rectangle 14"/>
            <p:cNvSpPr>
              <a:spLocks noChangeArrowheads="1"/>
            </p:cNvSpPr>
            <p:nvPr/>
          </p:nvSpPr>
          <p:spPr bwMode="auto">
            <a:xfrm>
              <a:off x="1462" y="16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semi automated/automated</a:t>
              </a:r>
            </a:p>
          </p:txBody>
        </p:sp>
        <p:sp>
          <p:nvSpPr>
            <p:cNvPr id="38927" name="Rectangle 15"/>
            <p:cNvSpPr>
              <a:spLocks noChangeArrowheads="1"/>
            </p:cNvSpPr>
            <p:nvPr/>
          </p:nvSpPr>
          <p:spPr bwMode="auto">
            <a:xfrm>
              <a:off x="1462" y="203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Composite sample (spot sample)</a:t>
              </a:r>
            </a:p>
          </p:txBody>
        </p:sp>
        <p:sp>
          <p:nvSpPr>
            <p:cNvPr id="38928" name="Rectangle 16"/>
            <p:cNvSpPr>
              <a:spLocks noChangeArrowheads="1"/>
            </p:cNvSpPr>
            <p:nvPr/>
          </p:nvSpPr>
          <p:spPr bwMode="auto">
            <a:xfrm>
              <a:off x="1462" y="237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Hourly or 2-hourly</a:t>
              </a:r>
            </a:p>
          </p:txBody>
        </p:sp>
        <p:sp>
          <p:nvSpPr>
            <p:cNvPr id="38929" name="Rectangle 17"/>
            <p:cNvSpPr>
              <a:spLocks noChangeArrowheads="1"/>
            </p:cNvSpPr>
            <p:nvPr/>
          </p:nvSpPr>
          <p:spPr bwMode="auto">
            <a:xfrm>
              <a:off x="1462" y="271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Behind mill, transport to storage silo</a:t>
              </a:r>
            </a:p>
          </p:txBody>
        </p:sp>
        <p:sp>
          <p:nvSpPr>
            <p:cNvPr id="38930" name="Rectangle 18"/>
            <p:cNvSpPr>
              <a:spLocks noChangeArrowheads="1"/>
            </p:cNvSpPr>
            <p:nvPr/>
          </p:nvSpPr>
          <p:spPr bwMode="auto">
            <a:xfrm>
              <a:off x="1462" y="30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2 – 5 kg / sample</a:t>
              </a:r>
            </a:p>
          </p:txBody>
        </p:sp>
        <p:sp>
          <p:nvSpPr>
            <p:cNvPr id="38931" name="Rectangle 19"/>
            <p:cNvSpPr>
              <a:spLocks noChangeArrowheads="1"/>
            </p:cNvSpPr>
            <p:nvPr/>
          </p:nvSpPr>
          <p:spPr bwMode="auto">
            <a:xfrm>
              <a:off x="1462" y="33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Screw sampler. (Air slide sampler: not optimal)</a:t>
              </a:r>
            </a:p>
          </p:txBody>
        </p:sp>
        <p:sp>
          <p:nvSpPr>
            <p:cNvPr id="38932" name="Rectangle 20"/>
            <p:cNvSpPr>
              <a:spLocks noChangeArrowheads="1"/>
            </p:cNvSpPr>
            <p:nvPr/>
          </p:nvSpPr>
          <p:spPr bwMode="auto">
            <a:xfrm>
              <a:off x="1462" y="13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Cement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14B3790-955E-4CC8-B334-1F3AD02773A8}" type="slidenum">
              <a:rPr lang="en-US" sz="800"/>
              <a:pPr algn="r"/>
              <a:t>28</a:t>
            </a:fld>
            <a:endParaRPr lang="en-US" sz="800"/>
          </a:p>
        </p:txBody>
      </p:sp>
      <p:sp>
        <p:nvSpPr>
          <p:cNvPr id="39938" name="Content Placeholder 2"/>
          <p:cNvSpPr>
            <a:spLocks/>
          </p:cNvSpPr>
          <p:nvPr/>
        </p:nvSpPr>
        <p:spPr bwMode="auto">
          <a:xfrm>
            <a:off x="560388" y="13668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Recommended sampling system: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Automated screw sampler including mixer, splitter and excess return. Sampler must allow programming of extraction sequences.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Pay attention to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Appropriate position (across material flow)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Distance to transfer points (e.g. dust return) and de-dusting systems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Pressure situation (no draft through the sampling system)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Drop height of sample (&lt; 10 m)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Protection and maintenance of sampler (avoid exposure moisture)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Sampler accessibility</a:t>
            </a:r>
          </a:p>
        </p:txBody>
      </p:sp>
      <p:sp>
        <p:nvSpPr>
          <p:cNvPr id="39939" name="Title 3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General remarks on sampling of powdered materials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19FD110-B6D7-43B9-8E8D-5B428F0711F1}" type="slidenum">
              <a:rPr lang="en-US" sz="800"/>
              <a:pPr algn="r"/>
              <a:t>29</a:t>
            </a:fld>
            <a:endParaRPr lang="en-US" sz="800"/>
          </a:p>
        </p:txBody>
      </p:sp>
      <p:sp>
        <p:nvSpPr>
          <p:cNvPr id="40962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Screw sampler installation: Always across material flow</a:t>
            </a:r>
          </a:p>
        </p:txBody>
      </p:sp>
      <p:sp>
        <p:nvSpPr>
          <p:cNvPr id="40963" name="Freeform 7"/>
          <p:cNvSpPr>
            <a:spLocks/>
          </p:cNvSpPr>
          <p:nvPr/>
        </p:nvSpPr>
        <p:spPr bwMode="auto">
          <a:xfrm>
            <a:off x="5016500" y="1182688"/>
            <a:ext cx="19050" cy="0"/>
          </a:xfrm>
          <a:custGeom>
            <a:avLst/>
            <a:gdLst>
              <a:gd name="T0" fmla="*/ 0 w 33"/>
              <a:gd name="T1" fmla="*/ 2147483647 w 33"/>
              <a:gd name="T2" fmla="*/ 0 w 33"/>
              <a:gd name="T3" fmla="*/ 0 60000 65536"/>
              <a:gd name="T4" fmla="*/ 0 60000 65536"/>
              <a:gd name="T5" fmla="*/ 0 60000 65536"/>
              <a:gd name="T6" fmla="*/ 0 w 33"/>
              <a:gd name="T7" fmla="*/ 33 w 33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33">
                <a:moveTo>
                  <a:pt x="0" y="0"/>
                </a:moveTo>
                <a:lnTo>
                  <a:pt x="3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64" name="Freeform 8"/>
          <p:cNvSpPr>
            <a:spLocks/>
          </p:cNvSpPr>
          <p:nvPr/>
        </p:nvSpPr>
        <p:spPr bwMode="auto">
          <a:xfrm>
            <a:off x="5016500" y="2271713"/>
            <a:ext cx="19050" cy="0"/>
          </a:xfrm>
          <a:custGeom>
            <a:avLst/>
            <a:gdLst>
              <a:gd name="T0" fmla="*/ 2147483647 w 33"/>
              <a:gd name="T1" fmla="*/ 0 w 33"/>
              <a:gd name="T2" fmla="*/ 2147483647 w 33"/>
              <a:gd name="T3" fmla="*/ 0 60000 65536"/>
              <a:gd name="T4" fmla="*/ 0 60000 65536"/>
              <a:gd name="T5" fmla="*/ 0 60000 65536"/>
              <a:gd name="T6" fmla="*/ 0 w 33"/>
              <a:gd name="T7" fmla="*/ 33 w 33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33">
                <a:moveTo>
                  <a:pt x="33" y="0"/>
                </a:moveTo>
                <a:lnTo>
                  <a:pt x="0" y="0"/>
                </a:lnTo>
                <a:lnTo>
                  <a:pt x="33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65" name="Rectangle 9"/>
          <p:cNvSpPr>
            <a:spLocks noChangeArrowheads="1"/>
          </p:cNvSpPr>
          <p:nvPr/>
        </p:nvSpPr>
        <p:spPr bwMode="auto">
          <a:xfrm>
            <a:off x="5016500" y="1182688"/>
            <a:ext cx="19050" cy="10890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6" name="Freeform 10"/>
          <p:cNvSpPr>
            <a:spLocks/>
          </p:cNvSpPr>
          <p:nvPr/>
        </p:nvSpPr>
        <p:spPr bwMode="auto">
          <a:xfrm>
            <a:off x="5422900" y="1182688"/>
            <a:ext cx="19050" cy="0"/>
          </a:xfrm>
          <a:custGeom>
            <a:avLst/>
            <a:gdLst>
              <a:gd name="T0" fmla="*/ 0 w 34"/>
              <a:gd name="T1" fmla="*/ 2147483647 w 34"/>
              <a:gd name="T2" fmla="*/ 0 w 34"/>
              <a:gd name="T3" fmla="*/ 0 60000 65536"/>
              <a:gd name="T4" fmla="*/ 0 60000 65536"/>
              <a:gd name="T5" fmla="*/ 0 60000 65536"/>
              <a:gd name="T6" fmla="*/ 0 w 34"/>
              <a:gd name="T7" fmla="*/ 34 w 34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34">
                <a:moveTo>
                  <a:pt x="0" y="0"/>
                </a:move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67" name="Freeform 11"/>
          <p:cNvSpPr>
            <a:spLocks/>
          </p:cNvSpPr>
          <p:nvPr/>
        </p:nvSpPr>
        <p:spPr bwMode="auto">
          <a:xfrm>
            <a:off x="5422900" y="2271713"/>
            <a:ext cx="19050" cy="0"/>
          </a:xfrm>
          <a:custGeom>
            <a:avLst/>
            <a:gdLst>
              <a:gd name="T0" fmla="*/ 2147483647 w 34"/>
              <a:gd name="T1" fmla="*/ 0 w 34"/>
              <a:gd name="T2" fmla="*/ 2147483647 w 34"/>
              <a:gd name="T3" fmla="*/ 0 60000 65536"/>
              <a:gd name="T4" fmla="*/ 0 60000 65536"/>
              <a:gd name="T5" fmla="*/ 0 60000 65536"/>
              <a:gd name="T6" fmla="*/ 0 w 34"/>
              <a:gd name="T7" fmla="*/ 34 w 34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34">
                <a:moveTo>
                  <a:pt x="34" y="0"/>
                </a:moveTo>
                <a:lnTo>
                  <a:pt x="0" y="0"/>
                </a:lnTo>
                <a:lnTo>
                  <a:pt x="3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68" name="Rectangle 12"/>
          <p:cNvSpPr>
            <a:spLocks noChangeArrowheads="1"/>
          </p:cNvSpPr>
          <p:nvPr/>
        </p:nvSpPr>
        <p:spPr bwMode="auto">
          <a:xfrm>
            <a:off x="5422900" y="1182688"/>
            <a:ext cx="19050" cy="1089025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69" name="Freeform 13"/>
          <p:cNvSpPr>
            <a:spLocks/>
          </p:cNvSpPr>
          <p:nvPr/>
        </p:nvSpPr>
        <p:spPr bwMode="auto">
          <a:xfrm>
            <a:off x="5021263" y="2265363"/>
            <a:ext cx="17462" cy="9525"/>
          </a:xfrm>
          <a:custGeom>
            <a:avLst/>
            <a:gdLst>
              <a:gd name="T0" fmla="*/ 0 w 29"/>
              <a:gd name="T1" fmla="*/ 0 h 17"/>
              <a:gd name="T2" fmla="*/ 2147483647 w 29"/>
              <a:gd name="T3" fmla="*/ 2147483647 h 17"/>
              <a:gd name="T4" fmla="*/ 0 w 29"/>
              <a:gd name="T5" fmla="*/ 0 h 17"/>
              <a:gd name="T6" fmla="*/ 0 60000 65536"/>
              <a:gd name="T7" fmla="*/ 0 60000 65536"/>
              <a:gd name="T8" fmla="*/ 0 60000 65536"/>
              <a:gd name="T9" fmla="*/ 0 w 29"/>
              <a:gd name="T10" fmla="*/ 0 h 17"/>
              <a:gd name="T11" fmla="*/ 29 w 29"/>
              <a:gd name="T12" fmla="*/ 17 h 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" h="17">
                <a:moveTo>
                  <a:pt x="0" y="0"/>
                </a:moveTo>
                <a:lnTo>
                  <a:pt x="29" y="1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0" name="Freeform 14"/>
          <p:cNvSpPr>
            <a:spLocks/>
          </p:cNvSpPr>
          <p:nvPr/>
        </p:nvSpPr>
        <p:spPr bwMode="auto">
          <a:xfrm>
            <a:off x="4822825" y="2586038"/>
            <a:ext cx="17463" cy="9525"/>
          </a:xfrm>
          <a:custGeom>
            <a:avLst/>
            <a:gdLst>
              <a:gd name="T0" fmla="*/ 2147483647 w 29"/>
              <a:gd name="T1" fmla="*/ 2147483647 h 17"/>
              <a:gd name="T2" fmla="*/ 0 w 29"/>
              <a:gd name="T3" fmla="*/ 0 h 17"/>
              <a:gd name="T4" fmla="*/ 2147483647 w 29"/>
              <a:gd name="T5" fmla="*/ 2147483647 h 17"/>
              <a:gd name="T6" fmla="*/ 0 60000 65536"/>
              <a:gd name="T7" fmla="*/ 0 60000 65536"/>
              <a:gd name="T8" fmla="*/ 0 60000 65536"/>
              <a:gd name="T9" fmla="*/ 0 w 29"/>
              <a:gd name="T10" fmla="*/ 0 h 17"/>
              <a:gd name="T11" fmla="*/ 29 w 29"/>
              <a:gd name="T12" fmla="*/ 17 h 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" h="17">
                <a:moveTo>
                  <a:pt x="29" y="17"/>
                </a:moveTo>
                <a:lnTo>
                  <a:pt x="0" y="0"/>
                </a:lnTo>
                <a:lnTo>
                  <a:pt x="29" y="1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1" name="Freeform 15"/>
          <p:cNvSpPr>
            <a:spLocks/>
          </p:cNvSpPr>
          <p:nvPr/>
        </p:nvSpPr>
        <p:spPr bwMode="auto">
          <a:xfrm>
            <a:off x="4822825" y="2265363"/>
            <a:ext cx="215900" cy="330200"/>
          </a:xfrm>
          <a:custGeom>
            <a:avLst/>
            <a:gdLst>
              <a:gd name="T0" fmla="*/ 2147483647 w 377"/>
              <a:gd name="T1" fmla="*/ 0 h 622"/>
              <a:gd name="T2" fmla="*/ 2147483647 w 377"/>
              <a:gd name="T3" fmla="*/ 2147483647 h 622"/>
              <a:gd name="T4" fmla="*/ 2147483647 w 377"/>
              <a:gd name="T5" fmla="*/ 2147483647 h 622"/>
              <a:gd name="T6" fmla="*/ 0 w 377"/>
              <a:gd name="T7" fmla="*/ 2147483647 h 622"/>
              <a:gd name="T8" fmla="*/ 2147483647 w 377"/>
              <a:gd name="T9" fmla="*/ 0 h 6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7"/>
              <a:gd name="T16" fmla="*/ 0 h 622"/>
              <a:gd name="T17" fmla="*/ 377 w 377"/>
              <a:gd name="T18" fmla="*/ 622 h 6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7" h="622">
                <a:moveTo>
                  <a:pt x="348" y="0"/>
                </a:moveTo>
                <a:lnTo>
                  <a:pt x="377" y="17"/>
                </a:lnTo>
                <a:lnTo>
                  <a:pt x="29" y="622"/>
                </a:lnTo>
                <a:lnTo>
                  <a:pt x="0" y="605"/>
                </a:lnTo>
                <a:lnTo>
                  <a:pt x="34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2" name="Freeform 16"/>
          <p:cNvSpPr>
            <a:spLocks/>
          </p:cNvSpPr>
          <p:nvPr/>
        </p:nvSpPr>
        <p:spPr bwMode="auto">
          <a:xfrm>
            <a:off x="5421313" y="2265363"/>
            <a:ext cx="17462" cy="9525"/>
          </a:xfrm>
          <a:custGeom>
            <a:avLst/>
            <a:gdLst>
              <a:gd name="T0" fmla="*/ 0 w 29"/>
              <a:gd name="T1" fmla="*/ 2147483647 h 17"/>
              <a:gd name="T2" fmla="*/ 2147483647 w 29"/>
              <a:gd name="T3" fmla="*/ 0 h 17"/>
              <a:gd name="T4" fmla="*/ 0 w 29"/>
              <a:gd name="T5" fmla="*/ 2147483647 h 17"/>
              <a:gd name="T6" fmla="*/ 0 60000 65536"/>
              <a:gd name="T7" fmla="*/ 0 60000 65536"/>
              <a:gd name="T8" fmla="*/ 0 60000 65536"/>
              <a:gd name="T9" fmla="*/ 0 w 29"/>
              <a:gd name="T10" fmla="*/ 0 h 17"/>
              <a:gd name="T11" fmla="*/ 29 w 29"/>
              <a:gd name="T12" fmla="*/ 17 h 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" h="17">
                <a:moveTo>
                  <a:pt x="0" y="17"/>
                </a:moveTo>
                <a:lnTo>
                  <a:pt x="29" y="0"/>
                </a:lnTo>
                <a:lnTo>
                  <a:pt x="0" y="1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3" name="Freeform 17"/>
          <p:cNvSpPr>
            <a:spLocks/>
          </p:cNvSpPr>
          <p:nvPr/>
        </p:nvSpPr>
        <p:spPr bwMode="auto">
          <a:xfrm>
            <a:off x="5619750" y="2586038"/>
            <a:ext cx="17463" cy="9525"/>
          </a:xfrm>
          <a:custGeom>
            <a:avLst/>
            <a:gdLst>
              <a:gd name="T0" fmla="*/ 2147483647 w 29"/>
              <a:gd name="T1" fmla="*/ 0 h 17"/>
              <a:gd name="T2" fmla="*/ 0 w 29"/>
              <a:gd name="T3" fmla="*/ 2147483647 h 17"/>
              <a:gd name="T4" fmla="*/ 2147483647 w 29"/>
              <a:gd name="T5" fmla="*/ 0 h 17"/>
              <a:gd name="T6" fmla="*/ 0 60000 65536"/>
              <a:gd name="T7" fmla="*/ 0 60000 65536"/>
              <a:gd name="T8" fmla="*/ 0 60000 65536"/>
              <a:gd name="T9" fmla="*/ 0 w 29"/>
              <a:gd name="T10" fmla="*/ 0 h 17"/>
              <a:gd name="T11" fmla="*/ 29 w 29"/>
              <a:gd name="T12" fmla="*/ 17 h 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" h="17">
                <a:moveTo>
                  <a:pt x="29" y="0"/>
                </a:moveTo>
                <a:lnTo>
                  <a:pt x="0" y="17"/>
                </a:lnTo>
                <a:lnTo>
                  <a:pt x="29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4" name="Freeform 18"/>
          <p:cNvSpPr>
            <a:spLocks/>
          </p:cNvSpPr>
          <p:nvPr/>
        </p:nvSpPr>
        <p:spPr bwMode="auto">
          <a:xfrm>
            <a:off x="5421313" y="2265363"/>
            <a:ext cx="215900" cy="330200"/>
          </a:xfrm>
          <a:custGeom>
            <a:avLst/>
            <a:gdLst>
              <a:gd name="T0" fmla="*/ 0 w 377"/>
              <a:gd name="T1" fmla="*/ 2147483647 h 622"/>
              <a:gd name="T2" fmla="*/ 2147483647 w 377"/>
              <a:gd name="T3" fmla="*/ 0 h 622"/>
              <a:gd name="T4" fmla="*/ 2147483647 w 377"/>
              <a:gd name="T5" fmla="*/ 2147483647 h 622"/>
              <a:gd name="T6" fmla="*/ 2147483647 w 377"/>
              <a:gd name="T7" fmla="*/ 2147483647 h 622"/>
              <a:gd name="T8" fmla="*/ 0 w 377"/>
              <a:gd name="T9" fmla="*/ 2147483647 h 6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7"/>
              <a:gd name="T16" fmla="*/ 0 h 622"/>
              <a:gd name="T17" fmla="*/ 377 w 377"/>
              <a:gd name="T18" fmla="*/ 622 h 6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7" h="622">
                <a:moveTo>
                  <a:pt x="0" y="17"/>
                </a:moveTo>
                <a:lnTo>
                  <a:pt x="29" y="0"/>
                </a:lnTo>
                <a:lnTo>
                  <a:pt x="377" y="605"/>
                </a:lnTo>
                <a:lnTo>
                  <a:pt x="348" y="622"/>
                </a:lnTo>
                <a:lnTo>
                  <a:pt x="0" y="1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5" name="Freeform 19"/>
          <p:cNvSpPr>
            <a:spLocks/>
          </p:cNvSpPr>
          <p:nvPr/>
        </p:nvSpPr>
        <p:spPr bwMode="auto">
          <a:xfrm>
            <a:off x="4827588" y="2581275"/>
            <a:ext cx="0" cy="17463"/>
          </a:xfrm>
          <a:custGeom>
            <a:avLst/>
            <a:gdLst>
              <a:gd name="T0" fmla="*/ 2147483647 h 35"/>
              <a:gd name="T1" fmla="*/ 0 h 35"/>
              <a:gd name="T2" fmla="*/ 2147483647 h 35"/>
              <a:gd name="T3" fmla="*/ 0 60000 65536"/>
              <a:gd name="T4" fmla="*/ 0 60000 65536"/>
              <a:gd name="T5" fmla="*/ 0 60000 65536"/>
              <a:gd name="T6" fmla="*/ 0 h 35"/>
              <a:gd name="T7" fmla="*/ 35 h 35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T6" r="0" b="T7"/>
            <a:pathLst>
              <a:path h="35">
                <a:moveTo>
                  <a:pt x="0" y="35"/>
                </a:moveTo>
                <a:lnTo>
                  <a:pt x="0" y="0"/>
                </a:lnTo>
                <a:lnTo>
                  <a:pt x="0" y="3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6" name="Freeform 20"/>
          <p:cNvSpPr>
            <a:spLocks/>
          </p:cNvSpPr>
          <p:nvPr/>
        </p:nvSpPr>
        <p:spPr bwMode="auto">
          <a:xfrm>
            <a:off x="5627688" y="2581275"/>
            <a:ext cx="0" cy="17463"/>
          </a:xfrm>
          <a:custGeom>
            <a:avLst/>
            <a:gdLst>
              <a:gd name="T0" fmla="*/ 0 h 35"/>
              <a:gd name="T1" fmla="*/ 2147483647 h 35"/>
              <a:gd name="T2" fmla="*/ 0 h 35"/>
              <a:gd name="T3" fmla="*/ 0 60000 65536"/>
              <a:gd name="T4" fmla="*/ 0 60000 65536"/>
              <a:gd name="T5" fmla="*/ 0 60000 65536"/>
              <a:gd name="T6" fmla="*/ 0 h 35"/>
              <a:gd name="T7" fmla="*/ 35 h 35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T6" r="0" b="T7"/>
            <a:pathLst>
              <a:path h="35">
                <a:moveTo>
                  <a:pt x="0" y="0"/>
                </a:moveTo>
                <a:lnTo>
                  <a:pt x="0" y="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7" name="Rectangle 21"/>
          <p:cNvSpPr>
            <a:spLocks noChangeArrowheads="1"/>
          </p:cNvSpPr>
          <p:nvPr/>
        </p:nvSpPr>
        <p:spPr bwMode="auto">
          <a:xfrm>
            <a:off x="4827588" y="2581275"/>
            <a:ext cx="800100" cy="17463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78" name="Freeform 22"/>
          <p:cNvSpPr>
            <a:spLocks/>
          </p:cNvSpPr>
          <p:nvPr/>
        </p:nvSpPr>
        <p:spPr bwMode="auto">
          <a:xfrm>
            <a:off x="4986338" y="2273300"/>
            <a:ext cx="490537" cy="315913"/>
          </a:xfrm>
          <a:custGeom>
            <a:avLst/>
            <a:gdLst>
              <a:gd name="T0" fmla="*/ 2147483647 w 856"/>
              <a:gd name="T1" fmla="*/ 0 h 599"/>
              <a:gd name="T2" fmla="*/ 0 w 856"/>
              <a:gd name="T3" fmla="*/ 2147483647 h 599"/>
              <a:gd name="T4" fmla="*/ 2147483647 w 856"/>
              <a:gd name="T5" fmla="*/ 2147483647 h 599"/>
              <a:gd name="T6" fmla="*/ 2147483647 w 856"/>
              <a:gd name="T7" fmla="*/ 0 h 599"/>
              <a:gd name="T8" fmla="*/ 0 60000 65536"/>
              <a:gd name="T9" fmla="*/ 0 60000 65536"/>
              <a:gd name="T10" fmla="*/ 0 60000 65536"/>
              <a:gd name="T11" fmla="*/ 0 60000 65536"/>
              <a:gd name="T12" fmla="*/ 0 w 856"/>
              <a:gd name="T13" fmla="*/ 0 h 599"/>
              <a:gd name="T14" fmla="*/ 856 w 856"/>
              <a:gd name="T15" fmla="*/ 599 h 5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6" h="599">
                <a:moveTo>
                  <a:pt x="428" y="0"/>
                </a:moveTo>
                <a:lnTo>
                  <a:pt x="0" y="599"/>
                </a:lnTo>
                <a:lnTo>
                  <a:pt x="856" y="599"/>
                </a:lnTo>
                <a:lnTo>
                  <a:pt x="428" y="0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9" name="Freeform 23"/>
          <p:cNvSpPr>
            <a:spLocks/>
          </p:cNvSpPr>
          <p:nvPr/>
        </p:nvSpPr>
        <p:spPr bwMode="auto">
          <a:xfrm>
            <a:off x="4967288" y="2266950"/>
            <a:ext cx="273050" cy="331788"/>
          </a:xfrm>
          <a:custGeom>
            <a:avLst/>
            <a:gdLst>
              <a:gd name="T0" fmla="*/ 2147483647 w 476"/>
              <a:gd name="T1" fmla="*/ 0 h 627"/>
              <a:gd name="T2" fmla="*/ 2147483647 w 476"/>
              <a:gd name="T3" fmla="*/ 2147483647 h 627"/>
              <a:gd name="T4" fmla="*/ 2147483647 w 476"/>
              <a:gd name="T5" fmla="*/ 2147483647 h 627"/>
              <a:gd name="T6" fmla="*/ 2147483647 w 476"/>
              <a:gd name="T7" fmla="*/ 2147483647 h 627"/>
              <a:gd name="T8" fmla="*/ 2147483647 w 476"/>
              <a:gd name="T9" fmla="*/ 2147483647 h 627"/>
              <a:gd name="T10" fmla="*/ 0 w 476"/>
              <a:gd name="T11" fmla="*/ 2147483647 h 627"/>
              <a:gd name="T12" fmla="*/ 2147483647 w 476"/>
              <a:gd name="T13" fmla="*/ 0 h 62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76"/>
              <a:gd name="T22" fmla="*/ 0 h 627"/>
              <a:gd name="T23" fmla="*/ 476 w 476"/>
              <a:gd name="T24" fmla="*/ 627 h 62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76" h="627">
                <a:moveTo>
                  <a:pt x="448" y="0"/>
                </a:moveTo>
                <a:lnTo>
                  <a:pt x="476" y="20"/>
                </a:lnTo>
                <a:lnTo>
                  <a:pt x="67" y="592"/>
                </a:lnTo>
                <a:lnTo>
                  <a:pt x="34" y="592"/>
                </a:lnTo>
                <a:lnTo>
                  <a:pt x="34" y="627"/>
                </a:lnTo>
                <a:lnTo>
                  <a:pt x="0" y="627"/>
                </a:lnTo>
                <a:lnTo>
                  <a:pt x="448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80" name="Freeform 24"/>
          <p:cNvSpPr>
            <a:spLocks/>
          </p:cNvSpPr>
          <p:nvPr/>
        </p:nvSpPr>
        <p:spPr bwMode="auto">
          <a:xfrm>
            <a:off x="4986338" y="2581275"/>
            <a:ext cx="509587" cy="17463"/>
          </a:xfrm>
          <a:custGeom>
            <a:avLst/>
            <a:gdLst>
              <a:gd name="T0" fmla="*/ 0 w 890"/>
              <a:gd name="T1" fmla="*/ 2147483647 h 35"/>
              <a:gd name="T2" fmla="*/ 0 w 890"/>
              <a:gd name="T3" fmla="*/ 0 h 35"/>
              <a:gd name="T4" fmla="*/ 2147483647 w 890"/>
              <a:gd name="T5" fmla="*/ 0 h 35"/>
              <a:gd name="T6" fmla="*/ 2147483647 w 890"/>
              <a:gd name="T7" fmla="*/ 2147483647 h 35"/>
              <a:gd name="T8" fmla="*/ 2147483647 w 890"/>
              <a:gd name="T9" fmla="*/ 2147483647 h 35"/>
              <a:gd name="T10" fmla="*/ 2147483647 w 890"/>
              <a:gd name="T11" fmla="*/ 2147483647 h 35"/>
              <a:gd name="T12" fmla="*/ 0 w 890"/>
              <a:gd name="T13" fmla="*/ 2147483647 h 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90"/>
              <a:gd name="T22" fmla="*/ 0 h 35"/>
              <a:gd name="T23" fmla="*/ 890 w 890"/>
              <a:gd name="T24" fmla="*/ 35 h 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90" h="35">
                <a:moveTo>
                  <a:pt x="0" y="35"/>
                </a:moveTo>
                <a:lnTo>
                  <a:pt x="0" y="0"/>
                </a:lnTo>
                <a:lnTo>
                  <a:pt x="823" y="0"/>
                </a:lnTo>
                <a:lnTo>
                  <a:pt x="842" y="27"/>
                </a:lnTo>
                <a:lnTo>
                  <a:pt x="871" y="7"/>
                </a:lnTo>
                <a:lnTo>
                  <a:pt x="890" y="35"/>
                </a:lnTo>
                <a:lnTo>
                  <a:pt x="0" y="3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81" name="Freeform 25"/>
          <p:cNvSpPr>
            <a:spLocks/>
          </p:cNvSpPr>
          <p:nvPr/>
        </p:nvSpPr>
        <p:spPr bwMode="auto">
          <a:xfrm>
            <a:off x="5222875" y="2257425"/>
            <a:ext cx="263525" cy="338138"/>
          </a:xfrm>
          <a:custGeom>
            <a:avLst/>
            <a:gdLst>
              <a:gd name="T0" fmla="*/ 2147483647 w 457"/>
              <a:gd name="T1" fmla="*/ 2147483647 h 639"/>
              <a:gd name="T2" fmla="*/ 2147483647 w 457"/>
              <a:gd name="T3" fmla="*/ 2147483647 h 639"/>
              <a:gd name="T4" fmla="*/ 2147483647 w 457"/>
              <a:gd name="T5" fmla="*/ 2147483647 h 639"/>
              <a:gd name="T6" fmla="*/ 2147483647 w 457"/>
              <a:gd name="T7" fmla="*/ 2147483647 h 639"/>
              <a:gd name="T8" fmla="*/ 0 w 457"/>
              <a:gd name="T9" fmla="*/ 2147483647 h 639"/>
              <a:gd name="T10" fmla="*/ 2147483647 w 457"/>
              <a:gd name="T11" fmla="*/ 0 h 639"/>
              <a:gd name="T12" fmla="*/ 2147483647 w 457"/>
              <a:gd name="T13" fmla="*/ 2147483647 h 6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57"/>
              <a:gd name="T22" fmla="*/ 0 h 639"/>
              <a:gd name="T23" fmla="*/ 457 w 457"/>
              <a:gd name="T24" fmla="*/ 639 h 6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57" h="639">
                <a:moveTo>
                  <a:pt x="457" y="619"/>
                </a:moveTo>
                <a:lnTo>
                  <a:pt x="428" y="639"/>
                </a:lnTo>
                <a:lnTo>
                  <a:pt x="14" y="60"/>
                </a:lnTo>
                <a:lnTo>
                  <a:pt x="28" y="40"/>
                </a:lnTo>
                <a:lnTo>
                  <a:pt x="0" y="20"/>
                </a:lnTo>
                <a:lnTo>
                  <a:pt x="14" y="0"/>
                </a:lnTo>
                <a:lnTo>
                  <a:pt x="457" y="61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82" name="Freeform 26"/>
          <p:cNvSpPr>
            <a:spLocks/>
          </p:cNvSpPr>
          <p:nvPr/>
        </p:nvSpPr>
        <p:spPr bwMode="auto">
          <a:xfrm>
            <a:off x="5027613" y="2263775"/>
            <a:ext cx="0" cy="17463"/>
          </a:xfrm>
          <a:custGeom>
            <a:avLst/>
            <a:gdLst>
              <a:gd name="T0" fmla="*/ 2147483647 h 35"/>
              <a:gd name="T1" fmla="*/ 0 h 35"/>
              <a:gd name="T2" fmla="*/ 2147483647 h 35"/>
              <a:gd name="T3" fmla="*/ 0 60000 65536"/>
              <a:gd name="T4" fmla="*/ 0 60000 65536"/>
              <a:gd name="T5" fmla="*/ 0 60000 65536"/>
              <a:gd name="T6" fmla="*/ 0 h 35"/>
              <a:gd name="T7" fmla="*/ 35 h 35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T6" r="0" b="T7"/>
            <a:pathLst>
              <a:path h="35">
                <a:moveTo>
                  <a:pt x="0" y="35"/>
                </a:moveTo>
                <a:lnTo>
                  <a:pt x="0" y="0"/>
                </a:lnTo>
                <a:lnTo>
                  <a:pt x="0" y="3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83" name="Freeform 27"/>
          <p:cNvSpPr>
            <a:spLocks/>
          </p:cNvSpPr>
          <p:nvPr/>
        </p:nvSpPr>
        <p:spPr bwMode="auto">
          <a:xfrm>
            <a:off x="5430838" y="2263775"/>
            <a:ext cx="0" cy="17463"/>
          </a:xfrm>
          <a:custGeom>
            <a:avLst/>
            <a:gdLst>
              <a:gd name="T0" fmla="*/ 0 h 35"/>
              <a:gd name="T1" fmla="*/ 2147483647 h 35"/>
              <a:gd name="T2" fmla="*/ 0 h 35"/>
              <a:gd name="T3" fmla="*/ 0 60000 65536"/>
              <a:gd name="T4" fmla="*/ 0 60000 65536"/>
              <a:gd name="T5" fmla="*/ 0 60000 65536"/>
              <a:gd name="T6" fmla="*/ 0 h 35"/>
              <a:gd name="T7" fmla="*/ 35 h 35"/>
            </a:gdLst>
            <a:ahLst/>
            <a:cxnLst>
              <a:cxn ang="T3">
                <a:pos x="0" y="T0"/>
              </a:cxn>
              <a:cxn ang="T4">
                <a:pos x="0" y="T1"/>
              </a:cxn>
              <a:cxn ang="T5">
                <a:pos x="0" y="T2"/>
              </a:cxn>
            </a:cxnLst>
            <a:rect l="0" t="T6" r="0" b="T7"/>
            <a:pathLst>
              <a:path h="35">
                <a:moveTo>
                  <a:pt x="0" y="0"/>
                </a:moveTo>
                <a:lnTo>
                  <a:pt x="0" y="35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84" name="Rectangle 28"/>
          <p:cNvSpPr>
            <a:spLocks noChangeArrowheads="1"/>
          </p:cNvSpPr>
          <p:nvPr/>
        </p:nvSpPr>
        <p:spPr bwMode="auto">
          <a:xfrm>
            <a:off x="5027613" y="2263775"/>
            <a:ext cx="403225" cy="17463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5" name="Freeform 29"/>
          <p:cNvSpPr>
            <a:spLocks/>
          </p:cNvSpPr>
          <p:nvPr/>
        </p:nvSpPr>
        <p:spPr bwMode="auto">
          <a:xfrm>
            <a:off x="4821238" y="2584450"/>
            <a:ext cx="7937" cy="14288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86" name="Freeform 30"/>
          <p:cNvSpPr>
            <a:spLocks/>
          </p:cNvSpPr>
          <p:nvPr/>
        </p:nvSpPr>
        <p:spPr bwMode="auto">
          <a:xfrm>
            <a:off x="2360613" y="1268413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87" name="Freeform 31"/>
          <p:cNvSpPr>
            <a:spLocks/>
          </p:cNvSpPr>
          <p:nvPr/>
        </p:nvSpPr>
        <p:spPr bwMode="auto">
          <a:xfrm>
            <a:off x="2360613" y="1268413"/>
            <a:ext cx="2468562" cy="1330325"/>
          </a:xfrm>
          <a:custGeom>
            <a:avLst/>
            <a:gdLst>
              <a:gd name="T0" fmla="*/ 2147483647 w 4307"/>
              <a:gd name="T1" fmla="*/ 2147483647 h 2514"/>
              <a:gd name="T2" fmla="*/ 2147483647 w 4307"/>
              <a:gd name="T3" fmla="*/ 2147483647 h 2514"/>
              <a:gd name="T4" fmla="*/ 0 w 4307"/>
              <a:gd name="T5" fmla="*/ 2147483647 h 2514"/>
              <a:gd name="T6" fmla="*/ 2147483647 w 4307"/>
              <a:gd name="T7" fmla="*/ 0 h 2514"/>
              <a:gd name="T8" fmla="*/ 2147483647 w 4307"/>
              <a:gd name="T9" fmla="*/ 2147483647 h 25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307"/>
              <a:gd name="T16" fmla="*/ 0 h 2514"/>
              <a:gd name="T17" fmla="*/ 4307 w 4307"/>
              <a:gd name="T18" fmla="*/ 2514 h 25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307" h="2514">
                <a:moveTo>
                  <a:pt x="4307" y="2485"/>
                </a:moveTo>
                <a:lnTo>
                  <a:pt x="4290" y="2514"/>
                </a:lnTo>
                <a:lnTo>
                  <a:pt x="0" y="29"/>
                </a:lnTo>
                <a:lnTo>
                  <a:pt x="17" y="0"/>
                </a:lnTo>
                <a:lnTo>
                  <a:pt x="4307" y="248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88" name="Freeform 32"/>
          <p:cNvSpPr>
            <a:spLocks/>
          </p:cNvSpPr>
          <p:nvPr/>
        </p:nvSpPr>
        <p:spPr bwMode="auto">
          <a:xfrm>
            <a:off x="4616450" y="3343275"/>
            <a:ext cx="17463" cy="20638"/>
          </a:xfrm>
          <a:custGeom>
            <a:avLst/>
            <a:gdLst>
              <a:gd name="T0" fmla="*/ 2147483647 w 32"/>
              <a:gd name="T1" fmla="*/ 0 h 38"/>
              <a:gd name="T2" fmla="*/ 2147483647 w 32"/>
              <a:gd name="T3" fmla="*/ 2147483647 h 38"/>
              <a:gd name="T4" fmla="*/ 2147483647 w 32"/>
              <a:gd name="T5" fmla="*/ 2147483647 h 38"/>
              <a:gd name="T6" fmla="*/ 0 w 32"/>
              <a:gd name="T7" fmla="*/ 2147483647 h 38"/>
              <a:gd name="T8" fmla="*/ 2147483647 w 32"/>
              <a:gd name="T9" fmla="*/ 0 h 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"/>
              <a:gd name="T16" fmla="*/ 0 h 38"/>
              <a:gd name="T17" fmla="*/ 32 w 32"/>
              <a:gd name="T18" fmla="*/ 38 h 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" h="38">
                <a:moveTo>
                  <a:pt x="17" y="0"/>
                </a:moveTo>
                <a:lnTo>
                  <a:pt x="32" y="8"/>
                </a:lnTo>
                <a:lnTo>
                  <a:pt x="14" y="38"/>
                </a:ln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89" name="Freeform 33"/>
          <p:cNvSpPr>
            <a:spLocks/>
          </p:cNvSpPr>
          <p:nvPr/>
        </p:nvSpPr>
        <p:spPr bwMode="auto">
          <a:xfrm>
            <a:off x="1941513" y="1919288"/>
            <a:ext cx="19050" cy="20637"/>
          </a:xfrm>
          <a:custGeom>
            <a:avLst/>
            <a:gdLst>
              <a:gd name="T0" fmla="*/ 2147483647 w 32"/>
              <a:gd name="T1" fmla="*/ 2147483647 h 39"/>
              <a:gd name="T2" fmla="*/ 0 w 32"/>
              <a:gd name="T3" fmla="*/ 2147483647 h 39"/>
              <a:gd name="T4" fmla="*/ 2147483647 w 32"/>
              <a:gd name="T5" fmla="*/ 0 h 39"/>
              <a:gd name="T6" fmla="*/ 2147483647 w 32"/>
              <a:gd name="T7" fmla="*/ 2147483647 h 39"/>
              <a:gd name="T8" fmla="*/ 2147483647 w 32"/>
              <a:gd name="T9" fmla="*/ 2147483647 h 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"/>
              <a:gd name="T16" fmla="*/ 0 h 39"/>
              <a:gd name="T17" fmla="*/ 32 w 32"/>
              <a:gd name="T18" fmla="*/ 39 h 3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" h="39">
                <a:moveTo>
                  <a:pt x="15" y="39"/>
                </a:moveTo>
                <a:lnTo>
                  <a:pt x="0" y="31"/>
                </a:lnTo>
                <a:lnTo>
                  <a:pt x="18" y="0"/>
                </a:lnTo>
                <a:lnTo>
                  <a:pt x="32" y="10"/>
                </a:lnTo>
                <a:lnTo>
                  <a:pt x="15" y="3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0" name="Freeform 34"/>
          <p:cNvSpPr>
            <a:spLocks/>
          </p:cNvSpPr>
          <p:nvPr/>
        </p:nvSpPr>
        <p:spPr bwMode="auto">
          <a:xfrm>
            <a:off x="4616450" y="3343275"/>
            <a:ext cx="7938" cy="15875"/>
          </a:xfrm>
          <a:custGeom>
            <a:avLst/>
            <a:gdLst>
              <a:gd name="T0" fmla="*/ 2147483647 w 17"/>
              <a:gd name="T1" fmla="*/ 0 h 32"/>
              <a:gd name="T2" fmla="*/ 0 w 17"/>
              <a:gd name="T3" fmla="*/ 2147483647 h 32"/>
              <a:gd name="T4" fmla="*/ 2147483647 w 17"/>
              <a:gd name="T5" fmla="*/ 0 h 32"/>
              <a:gd name="T6" fmla="*/ 0 60000 65536"/>
              <a:gd name="T7" fmla="*/ 0 60000 65536"/>
              <a:gd name="T8" fmla="*/ 0 60000 65536"/>
              <a:gd name="T9" fmla="*/ 0 w 17"/>
              <a:gd name="T10" fmla="*/ 0 h 32"/>
              <a:gd name="T11" fmla="*/ 17 w 17"/>
              <a:gd name="T12" fmla="*/ 32 h 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32">
                <a:moveTo>
                  <a:pt x="17" y="0"/>
                </a:moveTo>
                <a:lnTo>
                  <a:pt x="0" y="32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1" name="Freeform 35"/>
          <p:cNvSpPr>
            <a:spLocks/>
          </p:cNvSpPr>
          <p:nvPr/>
        </p:nvSpPr>
        <p:spPr bwMode="auto">
          <a:xfrm>
            <a:off x="4598988" y="3333750"/>
            <a:ext cx="7937" cy="17463"/>
          </a:xfrm>
          <a:custGeom>
            <a:avLst/>
            <a:gdLst>
              <a:gd name="T0" fmla="*/ 0 w 16"/>
              <a:gd name="T1" fmla="*/ 2147483647 h 31"/>
              <a:gd name="T2" fmla="*/ 2147483647 w 16"/>
              <a:gd name="T3" fmla="*/ 0 h 31"/>
              <a:gd name="T4" fmla="*/ 0 w 16"/>
              <a:gd name="T5" fmla="*/ 2147483647 h 31"/>
              <a:gd name="T6" fmla="*/ 0 60000 65536"/>
              <a:gd name="T7" fmla="*/ 0 60000 65536"/>
              <a:gd name="T8" fmla="*/ 0 60000 65536"/>
              <a:gd name="T9" fmla="*/ 0 w 16"/>
              <a:gd name="T10" fmla="*/ 0 h 31"/>
              <a:gd name="T11" fmla="*/ 16 w 16"/>
              <a:gd name="T12" fmla="*/ 31 h 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31">
                <a:moveTo>
                  <a:pt x="0" y="31"/>
                </a:moveTo>
                <a:lnTo>
                  <a:pt x="16" y="0"/>
                </a:lnTo>
                <a:lnTo>
                  <a:pt x="0" y="31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2" name="Freeform 36"/>
          <p:cNvSpPr>
            <a:spLocks/>
          </p:cNvSpPr>
          <p:nvPr/>
        </p:nvSpPr>
        <p:spPr bwMode="auto">
          <a:xfrm>
            <a:off x="4598988" y="3333750"/>
            <a:ext cx="25400" cy="25400"/>
          </a:xfrm>
          <a:custGeom>
            <a:avLst/>
            <a:gdLst>
              <a:gd name="T0" fmla="*/ 2147483647 w 47"/>
              <a:gd name="T1" fmla="*/ 2147483647 h 48"/>
              <a:gd name="T2" fmla="*/ 2147483647 w 47"/>
              <a:gd name="T3" fmla="*/ 2147483647 h 48"/>
              <a:gd name="T4" fmla="*/ 0 w 47"/>
              <a:gd name="T5" fmla="*/ 2147483647 h 48"/>
              <a:gd name="T6" fmla="*/ 2147483647 w 47"/>
              <a:gd name="T7" fmla="*/ 0 h 48"/>
              <a:gd name="T8" fmla="*/ 2147483647 w 47"/>
              <a:gd name="T9" fmla="*/ 2147483647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"/>
              <a:gd name="T16" fmla="*/ 0 h 48"/>
              <a:gd name="T17" fmla="*/ 47 w 47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" h="48">
                <a:moveTo>
                  <a:pt x="47" y="16"/>
                </a:moveTo>
                <a:lnTo>
                  <a:pt x="30" y="48"/>
                </a:lnTo>
                <a:lnTo>
                  <a:pt x="0" y="31"/>
                </a:lnTo>
                <a:lnTo>
                  <a:pt x="16" y="0"/>
                </a:lnTo>
                <a:lnTo>
                  <a:pt x="47" y="16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3" name="Freeform 37"/>
          <p:cNvSpPr>
            <a:spLocks/>
          </p:cNvSpPr>
          <p:nvPr/>
        </p:nvSpPr>
        <p:spPr bwMode="auto">
          <a:xfrm>
            <a:off x="4543425" y="3305175"/>
            <a:ext cx="11113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4" name="Freeform 38"/>
          <p:cNvSpPr>
            <a:spLocks/>
          </p:cNvSpPr>
          <p:nvPr/>
        </p:nvSpPr>
        <p:spPr bwMode="auto">
          <a:xfrm>
            <a:off x="4525963" y="3295650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5" name="Freeform 39"/>
          <p:cNvSpPr>
            <a:spLocks/>
          </p:cNvSpPr>
          <p:nvPr/>
        </p:nvSpPr>
        <p:spPr bwMode="auto">
          <a:xfrm>
            <a:off x="4525963" y="3295650"/>
            <a:ext cx="28575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6" name="Freeform 40"/>
          <p:cNvSpPr>
            <a:spLocks/>
          </p:cNvSpPr>
          <p:nvPr/>
        </p:nvSpPr>
        <p:spPr bwMode="auto">
          <a:xfrm>
            <a:off x="4471988" y="3267075"/>
            <a:ext cx="9525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7" name="Freeform 41"/>
          <p:cNvSpPr>
            <a:spLocks/>
          </p:cNvSpPr>
          <p:nvPr/>
        </p:nvSpPr>
        <p:spPr bwMode="auto">
          <a:xfrm>
            <a:off x="4454525" y="3257550"/>
            <a:ext cx="7938" cy="15875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8" name="Freeform 42"/>
          <p:cNvSpPr>
            <a:spLocks/>
          </p:cNvSpPr>
          <p:nvPr/>
        </p:nvSpPr>
        <p:spPr bwMode="auto">
          <a:xfrm>
            <a:off x="4454525" y="3257550"/>
            <a:ext cx="26988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99" name="Freeform 43"/>
          <p:cNvSpPr>
            <a:spLocks/>
          </p:cNvSpPr>
          <p:nvPr/>
        </p:nvSpPr>
        <p:spPr bwMode="auto">
          <a:xfrm>
            <a:off x="4398963" y="3228975"/>
            <a:ext cx="11112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0" name="Freeform 44"/>
          <p:cNvSpPr>
            <a:spLocks/>
          </p:cNvSpPr>
          <p:nvPr/>
        </p:nvSpPr>
        <p:spPr bwMode="auto">
          <a:xfrm>
            <a:off x="4381500" y="3219450"/>
            <a:ext cx="11113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1" name="Freeform 45"/>
          <p:cNvSpPr>
            <a:spLocks/>
          </p:cNvSpPr>
          <p:nvPr/>
        </p:nvSpPr>
        <p:spPr bwMode="auto">
          <a:xfrm>
            <a:off x="4381500" y="3219450"/>
            <a:ext cx="28575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2" name="Freeform 46"/>
          <p:cNvSpPr>
            <a:spLocks/>
          </p:cNvSpPr>
          <p:nvPr/>
        </p:nvSpPr>
        <p:spPr bwMode="auto">
          <a:xfrm>
            <a:off x="4329113" y="3190875"/>
            <a:ext cx="7937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3" name="Freeform 47"/>
          <p:cNvSpPr>
            <a:spLocks/>
          </p:cNvSpPr>
          <p:nvPr/>
        </p:nvSpPr>
        <p:spPr bwMode="auto">
          <a:xfrm>
            <a:off x="4310063" y="3181350"/>
            <a:ext cx="9525" cy="15875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4" name="Freeform 48"/>
          <p:cNvSpPr>
            <a:spLocks/>
          </p:cNvSpPr>
          <p:nvPr/>
        </p:nvSpPr>
        <p:spPr bwMode="auto">
          <a:xfrm>
            <a:off x="4310063" y="3181350"/>
            <a:ext cx="26987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5" name="Freeform 49"/>
          <p:cNvSpPr>
            <a:spLocks/>
          </p:cNvSpPr>
          <p:nvPr/>
        </p:nvSpPr>
        <p:spPr bwMode="auto">
          <a:xfrm>
            <a:off x="4256088" y="3152775"/>
            <a:ext cx="9525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6" name="Freeform 50"/>
          <p:cNvSpPr>
            <a:spLocks/>
          </p:cNvSpPr>
          <p:nvPr/>
        </p:nvSpPr>
        <p:spPr bwMode="auto">
          <a:xfrm>
            <a:off x="4237038" y="3143250"/>
            <a:ext cx="11112" cy="14288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7" name="Freeform 51"/>
          <p:cNvSpPr>
            <a:spLocks/>
          </p:cNvSpPr>
          <p:nvPr/>
        </p:nvSpPr>
        <p:spPr bwMode="auto">
          <a:xfrm>
            <a:off x="4237038" y="3143250"/>
            <a:ext cx="28575" cy="25400"/>
          </a:xfrm>
          <a:custGeom>
            <a:avLst/>
            <a:gdLst>
              <a:gd name="T0" fmla="*/ 2147483647 w 48"/>
              <a:gd name="T1" fmla="*/ 2147483647 h 48"/>
              <a:gd name="T2" fmla="*/ 2147483647 w 48"/>
              <a:gd name="T3" fmla="*/ 2147483647 h 48"/>
              <a:gd name="T4" fmla="*/ 0 w 48"/>
              <a:gd name="T5" fmla="*/ 2147483647 h 48"/>
              <a:gd name="T6" fmla="*/ 2147483647 w 48"/>
              <a:gd name="T7" fmla="*/ 0 h 48"/>
              <a:gd name="T8" fmla="*/ 2147483647 w 48"/>
              <a:gd name="T9" fmla="*/ 2147483647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8"/>
              <a:gd name="T17" fmla="*/ 48 w 48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8">
                <a:moveTo>
                  <a:pt x="48" y="19"/>
                </a:moveTo>
                <a:lnTo>
                  <a:pt x="31" y="48"/>
                </a:lnTo>
                <a:lnTo>
                  <a:pt x="0" y="29"/>
                </a:lnTo>
                <a:lnTo>
                  <a:pt x="17" y="0"/>
                </a:lnTo>
                <a:lnTo>
                  <a:pt x="48" y="1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8" name="Freeform 52"/>
          <p:cNvSpPr>
            <a:spLocks/>
          </p:cNvSpPr>
          <p:nvPr/>
        </p:nvSpPr>
        <p:spPr bwMode="auto">
          <a:xfrm>
            <a:off x="4184650" y="3114675"/>
            <a:ext cx="9525" cy="14288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09" name="Freeform 53"/>
          <p:cNvSpPr>
            <a:spLocks/>
          </p:cNvSpPr>
          <p:nvPr/>
        </p:nvSpPr>
        <p:spPr bwMode="auto">
          <a:xfrm>
            <a:off x="4167188" y="3105150"/>
            <a:ext cx="7937" cy="14288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0" name="Freeform 54"/>
          <p:cNvSpPr>
            <a:spLocks/>
          </p:cNvSpPr>
          <p:nvPr/>
        </p:nvSpPr>
        <p:spPr bwMode="auto">
          <a:xfrm>
            <a:off x="4167188" y="3105150"/>
            <a:ext cx="26987" cy="23813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1" name="Freeform 55"/>
          <p:cNvSpPr>
            <a:spLocks/>
          </p:cNvSpPr>
          <p:nvPr/>
        </p:nvSpPr>
        <p:spPr bwMode="auto">
          <a:xfrm>
            <a:off x="4111625" y="3076575"/>
            <a:ext cx="11113" cy="14288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2" name="Freeform 56"/>
          <p:cNvSpPr>
            <a:spLocks/>
          </p:cNvSpPr>
          <p:nvPr/>
        </p:nvSpPr>
        <p:spPr bwMode="auto">
          <a:xfrm>
            <a:off x="4094163" y="3067050"/>
            <a:ext cx="9525" cy="14288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3" name="Freeform 57"/>
          <p:cNvSpPr>
            <a:spLocks/>
          </p:cNvSpPr>
          <p:nvPr/>
        </p:nvSpPr>
        <p:spPr bwMode="auto">
          <a:xfrm>
            <a:off x="4094163" y="3067050"/>
            <a:ext cx="28575" cy="23813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4" name="Freeform 58"/>
          <p:cNvSpPr>
            <a:spLocks/>
          </p:cNvSpPr>
          <p:nvPr/>
        </p:nvSpPr>
        <p:spPr bwMode="auto">
          <a:xfrm>
            <a:off x="4040188" y="3036888"/>
            <a:ext cx="9525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5" name="Freeform 59"/>
          <p:cNvSpPr>
            <a:spLocks/>
          </p:cNvSpPr>
          <p:nvPr/>
        </p:nvSpPr>
        <p:spPr bwMode="auto">
          <a:xfrm>
            <a:off x="4022725" y="3027363"/>
            <a:ext cx="7938" cy="15875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6" name="Freeform 60"/>
          <p:cNvSpPr>
            <a:spLocks/>
          </p:cNvSpPr>
          <p:nvPr/>
        </p:nvSpPr>
        <p:spPr bwMode="auto">
          <a:xfrm>
            <a:off x="4022725" y="3027363"/>
            <a:ext cx="26988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7" name="Freeform 61"/>
          <p:cNvSpPr>
            <a:spLocks/>
          </p:cNvSpPr>
          <p:nvPr/>
        </p:nvSpPr>
        <p:spPr bwMode="auto">
          <a:xfrm>
            <a:off x="3967163" y="2998788"/>
            <a:ext cx="11112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8" name="Freeform 62"/>
          <p:cNvSpPr>
            <a:spLocks/>
          </p:cNvSpPr>
          <p:nvPr/>
        </p:nvSpPr>
        <p:spPr bwMode="auto">
          <a:xfrm>
            <a:off x="3949700" y="2989263"/>
            <a:ext cx="11113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19" name="Freeform 63"/>
          <p:cNvSpPr>
            <a:spLocks/>
          </p:cNvSpPr>
          <p:nvPr/>
        </p:nvSpPr>
        <p:spPr bwMode="auto">
          <a:xfrm>
            <a:off x="3949700" y="2989263"/>
            <a:ext cx="28575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0" name="Freeform 64"/>
          <p:cNvSpPr>
            <a:spLocks/>
          </p:cNvSpPr>
          <p:nvPr/>
        </p:nvSpPr>
        <p:spPr bwMode="auto">
          <a:xfrm>
            <a:off x="3897313" y="2960688"/>
            <a:ext cx="7937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1" name="Freeform 65"/>
          <p:cNvSpPr>
            <a:spLocks/>
          </p:cNvSpPr>
          <p:nvPr/>
        </p:nvSpPr>
        <p:spPr bwMode="auto">
          <a:xfrm>
            <a:off x="3878263" y="2951163"/>
            <a:ext cx="9525" cy="15875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2" name="Freeform 66"/>
          <p:cNvSpPr>
            <a:spLocks/>
          </p:cNvSpPr>
          <p:nvPr/>
        </p:nvSpPr>
        <p:spPr bwMode="auto">
          <a:xfrm>
            <a:off x="3878263" y="2951163"/>
            <a:ext cx="26987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3" name="Freeform 67"/>
          <p:cNvSpPr>
            <a:spLocks/>
          </p:cNvSpPr>
          <p:nvPr/>
        </p:nvSpPr>
        <p:spPr bwMode="auto">
          <a:xfrm>
            <a:off x="3824288" y="2922588"/>
            <a:ext cx="9525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4" name="Freeform 68"/>
          <p:cNvSpPr>
            <a:spLocks/>
          </p:cNvSpPr>
          <p:nvPr/>
        </p:nvSpPr>
        <p:spPr bwMode="auto">
          <a:xfrm>
            <a:off x="3805238" y="2913063"/>
            <a:ext cx="11112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5" name="Freeform 69"/>
          <p:cNvSpPr>
            <a:spLocks/>
          </p:cNvSpPr>
          <p:nvPr/>
        </p:nvSpPr>
        <p:spPr bwMode="auto">
          <a:xfrm>
            <a:off x="3805238" y="2913063"/>
            <a:ext cx="28575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6" name="Freeform 70"/>
          <p:cNvSpPr>
            <a:spLocks/>
          </p:cNvSpPr>
          <p:nvPr/>
        </p:nvSpPr>
        <p:spPr bwMode="auto">
          <a:xfrm>
            <a:off x="3752850" y="2884488"/>
            <a:ext cx="9525" cy="14287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7" name="Freeform 71"/>
          <p:cNvSpPr>
            <a:spLocks/>
          </p:cNvSpPr>
          <p:nvPr/>
        </p:nvSpPr>
        <p:spPr bwMode="auto">
          <a:xfrm>
            <a:off x="3735388" y="2874963"/>
            <a:ext cx="7937" cy="14287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8" name="Freeform 72"/>
          <p:cNvSpPr>
            <a:spLocks/>
          </p:cNvSpPr>
          <p:nvPr/>
        </p:nvSpPr>
        <p:spPr bwMode="auto">
          <a:xfrm>
            <a:off x="3735388" y="2874963"/>
            <a:ext cx="26987" cy="23812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29" name="Freeform 73"/>
          <p:cNvSpPr>
            <a:spLocks/>
          </p:cNvSpPr>
          <p:nvPr/>
        </p:nvSpPr>
        <p:spPr bwMode="auto">
          <a:xfrm>
            <a:off x="3679825" y="2846388"/>
            <a:ext cx="11113" cy="14287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0" name="Freeform 74"/>
          <p:cNvSpPr>
            <a:spLocks/>
          </p:cNvSpPr>
          <p:nvPr/>
        </p:nvSpPr>
        <p:spPr bwMode="auto">
          <a:xfrm>
            <a:off x="3662363" y="2836863"/>
            <a:ext cx="9525" cy="14287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1" name="Freeform 75"/>
          <p:cNvSpPr>
            <a:spLocks/>
          </p:cNvSpPr>
          <p:nvPr/>
        </p:nvSpPr>
        <p:spPr bwMode="auto">
          <a:xfrm>
            <a:off x="3662363" y="2836863"/>
            <a:ext cx="28575" cy="23812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2" name="Freeform 76"/>
          <p:cNvSpPr>
            <a:spLocks/>
          </p:cNvSpPr>
          <p:nvPr/>
        </p:nvSpPr>
        <p:spPr bwMode="auto">
          <a:xfrm>
            <a:off x="3608388" y="2808288"/>
            <a:ext cx="9525" cy="14287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3" name="Freeform 77"/>
          <p:cNvSpPr>
            <a:spLocks/>
          </p:cNvSpPr>
          <p:nvPr/>
        </p:nvSpPr>
        <p:spPr bwMode="auto">
          <a:xfrm>
            <a:off x="3590925" y="2797175"/>
            <a:ext cx="7938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4" name="Freeform 78"/>
          <p:cNvSpPr>
            <a:spLocks/>
          </p:cNvSpPr>
          <p:nvPr/>
        </p:nvSpPr>
        <p:spPr bwMode="auto">
          <a:xfrm>
            <a:off x="3590925" y="2797175"/>
            <a:ext cx="26988" cy="25400"/>
          </a:xfrm>
          <a:custGeom>
            <a:avLst/>
            <a:gdLst>
              <a:gd name="T0" fmla="*/ 2147483647 w 49"/>
              <a:gd name="T1" fmla="*/ 2147483647 h 48"/>
              <a:gd name="T2" fmla="*/ 2147483647 w 49"/>
              <a:gd name="T3" fmla="*/ 2147483647 h 48"/>
              <a:gd name="T4" fmla="*/ 0 w 49"/>
              <a:gd name="T5" fmla="*/ 2147483647 h 48"/>
              <a:gd name="T6" fmla="*/ 2147483647 w 49"/>
              <a:gd name="T7" fmla="*/ 0 h 48"/>
              <a:gd name="T8" fmla="*/ 2147483647 w 49"/>
              <a:gd name="T9" fmla="*/ 2147483647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48"/>
              <a:gd name="T17" fmla="*/ 49 w 49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48">
                <a:moveTo>
                  <a:pt x="49" y="19"/>
                </a:moveTo>
                <a:lnTo>
                  <a:pt x="32" y="48"/>
                </a:lnTo>
                <a:lnTo>
                  <a:pt x="0" y="29"/>
                </a:lnTo>
                <a:lnTo>
                  <a:pt x="17" y="0"/>
                </a:lnTo>
                <a:lnTo>
                  <a:pt x="49" y="1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5" name="Freeform 79"/>
          <p:cNvSpPr>
            <a:spLocks/>
          </p:cNvSpPr>
          <p:nvPr/>
        </p:nvSpPr>
        <p:spPr bwMode="auto">
          <a:xfrm>
            <a:off x="3535363" y="2768600"/>
            <a:ext cx="11112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6" name="Freeform 80"/>
          <p:cNvSpPr>
            <a:spLocks/>
          </p:cNvSpPr>
          <p:nvPr/>
        </p:nvSpPr>
        <p:spPr bwMode="auto">
          <a:xfrm>
            <a:off x="3519488" y="2759075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7" name="Freeform 81"/>
          <p:cNvSpPr>
            <a:spLocks/>
          </p:cNvSpPr>
          <p:nvPr/>
        </p:nvSpPr>
        <p:spPr bwMode="auto">
          <a:xfrm>
            <a:off x="3519488" y="2759075"/>
            <a:ext cx="26987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8" name="Freeform 82"/>
          <p:cNvSpPr>
            <a:spLocks/>
          </p:cNvSpPr>
          <p:nvPr/>
        </p:nvSpPr>
        <p:spPr bwMode="auto">
          <a:xfrm>
            <a:off x="3465513" y="2730500"/>
            <a:ext cx="7937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39" name="Freeform 83"/>
          <p:cNvSpPr>
            <a:spLocks/>
          </p:cNvSpPr>
          <p:nvPr/>
        </p:nvSpPr>
        <p:spPr bwMode="auto">
          <a:xfrm>
            <a:off x="3446463" y="2720975"/>
            <a:ext cx="11112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0" name="Freeform 84"/>
          <p:cNvSpPr>
            <a:spLocks/>
          </p:cNvSpPr>
          <p:nvPr/>
        </p:nvSpPr>
        <p:spPr bwMode="auto">
          <a:xfrm>
            <a:off x="3446463" y="2720975"/>
            <a:ext cx="26987" cy="25400"/>
          </a:xfrm>
          <a:custGeom>
            <a:avLst/>
            <a:gdLst>
              <a:gd name="T0" fmla="*/ 2147483647 w 49"/>
              <a:gd name="T1" fmla="*/ 2147483647 h 47"/>
              <a:gd name="T2" fmla="*/ 2147483647 w 49"/>
              <a:gd name="T3" fmla="*/ 2147483647 h 47"/>
              <a:gd name="T4" fmla="*/ 0 w 49"/>
              <a:gd name="T5" fmla="*/ 2147483647 h 47"/>
              <a:gd name="T6" fmla="*/ 2147483647 w 49"/>
              <a:gd name="T7" fmla="*/ 0 h 47"/>
              <a:gd name="T8" fmla="*/ 2147483647 w 49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47"/>
              <a:gd name="T17" fmla="*/ 49 w 49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47">
                <a:moveTo>
                  <a:pt x="49" y="18"/>
                </a:moveTo>
                <a:lnTo>
                  <a:pt x="32" y="47"/>
                </a:lnTo>
                <a:lnTo>
                  <a:pt x="0" y="29"/>
                </a:lnTo>
                <a:lnTo>
                  <a:pt x="17" y="0"/>
                </a:lnTo>
                <a:lnTo>
                  <a:pt x="49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1" name="Freeform 85"/>
          <p:cNvSpPr>
            <a:spLocks/>
          </p:cNvSpPr>
          <p:nvPr/>
        </p:nvSpPr>
        <p:spPr bwMode="auto">
          <a:xfrm>
            <a:off x="3392488" y="2692400"/>
            <a:ext cx="9525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2" name="Freeform 86"/>
          <p:cNvSpPr>
            <a:spLocks/>
          </p:cNvSpPr>
          <p:nvPr/>
        </p:nvSpPr>
        <p:spPr bwMode="auto">
          <a:xfrm>
            <a:off x="3375025" y="2682875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3" name="Freeform 87"/>
          <p:cNvSpPr>
            <a:spLocks/>
          </p:cNvSpPr>
          <p:nvPr/>
        </p:nvSpPr>
        <p:spPr bwMode="auto">
          <a:xfrm>
            <a:off x="3373438" y="2682875"/>
            <a:ext cx="28575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4" name="Freeform 88"/>
          <p:cNvSpPr>
            <a:spLocks/>
          </p:cNvSpPr>
          <p:nvPr/>
        </p:nvSpPr>
        <p:spPr bwMode="auto">
          <a:xfrm>
            <a:off x="3321050" y="2654300"/>
            <a:ext cx="9525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5" name="Freeform 89"/>
          <p:cNvSpPr>
            <a:spLocks/>
          </p:cNvSpPr>
          <p:nvPr/>
        </p:nvSpPr>
        <p:spPr bwMode="auto">
          <a:xfrm>
            <a:off x="3302000" y="2644775"/>
            <a:ext cx="11113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6" name="Freeform 90"/>
          <p:cNvSpPr>
            <a:spLocks/>
          </p:cNvSpPr>
          <p:nvPr/>
        </p:nvSpPr>
        <p:spPr bwMode="auto">
          <a:xfrm>
            <a:off x="3302000" y="2644775"/>
            <a:ext cx="28575" cy="25400"/>
          </a:xfrm>
          <a:custGeom>
            <a:avLst/>
            <a:gdLst>
              <a:gd name="T0" fmla="*/ 2147483647 w 49"/>
              <a:gd name="T1" fmla="*/ 2147483647 h 47"/>
              <a:gd name="T2" fmla="*/ 2147483647 w 49"/>
              <a:gd name="T3" fmla="*/ 2147483647 h 47"/>
              <a:gd name="T4" fmla="*/ 0 w 49"/>
              <a:gd name="T5" fmla="*/ 2147483647 h 47"/>
              <a:gd name="T6" fmla="*/ 2147483647 w 49"/>
              <a:gd name="T7" fmla="*/ 0 h 47"/>
              <a:gd name="T8" fmla="*/ 2147483647 w 49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47"/>
              <a:gd name="T17" fmla="*/ 49 w 49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47">
                <a:moveTo>
                  <a:pt x="49" y="18"/>
                </a:moveTo>
                <a:lnTo>
                  <a:pt x="32" y="47"/>
                </a:lnTo>
                <a:lnTo>
                  <a:pt x="0" y="29"/>
                </a:lnTo>
                <a:lnTo>
                  <a:pt x="17" y="0"/>
                </a:lnTo>
                <a:lnTo>
                  <a:pt x="49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7" name="Freeform 91"/>
          <p:cNvSpPr>
            <a:spLocks/>
          </p:cNvSpPr>
          <p:nvPr/>
        </p:nvSpPr>
        <p:spPr bwMode="auto">
          <a:xfrm>
            <a:off x="3248025" y="2616200"/>
            <a:ext cx="11113" cy="14288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8" name="Freeform 92"/>
          <p:cNvSpPr>
            <a:spLocks/>
          </p:cNvSpPr>
          <p:nvPr/>
        </p:nvSpPr>
        <p:spPr bwMode="auto">
          <a:xfrm>
            <a:off x="3232150" y="2606675"/>
            <a:ext cx="7938" cy="14288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49" name="Freeform 93"/>
          <p:cNvSpPr>
            <a:spLocks/>
          </p:cNvSpPr>
          <p:nvPr/>
        </p:nvSpPr>
        <p:spPr bwMode="auto">
          <a:xfrm>
            <a:off x="3232150" y="2606675"/>
            <a:ext cx="26988" cy="23813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0" name="Freeform 94"/>
          <p:cNvSpPr>
            <a:spLocks/>
          </p:cNvSpPr>
          <p:nvPr/>
        </p:nvSpPr>
        <p:spPr bwMode="auto">
          <a:xfrm>
            <a:off x="3176588" y="2578100"/>
            <a:ext cx="9525" cy="14288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1" name="Freeform 95"/>
          <p:cNvSpPr>
            <a:spLocks/>
          </p:cNvSpPr>
          <p:nvPr/>
        </p:nvSpPr>
        <p:spPr bwMode="auto">
          <a:xfrm>
            <a:off x="3159125" y="2568575"/>
            <a:ext cx="9525" cy="14288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2" name="Freeform 96"/>
          <p:cNvSpPr>
            <a:spLocks/>
          </p:cNvSpPr>
          <p:nvPr/>
        </p:nvSpPr>
        <p:spPr bwMode="auto">
          <a:xfrm>
            <a:off x="3159125" y="2568575"/>
            <a:ext cx="26988" cy="23813"/>
          </a:xfrm>
          <a:custGeom>
            <a:avLst/>
            <a:gdLst>
              <a:gd name="T0" fmla="*/ 2147483647 w 49"/>
              <a:gd name="T1" fmla="*/ 2147483647 h 47"/>
              <a:gd name="T2" fmla="*/ 2147483647 w 49"/>
              <a:gd name="T3" fmla="*/ 2147483647 h 47"/>
              <a:gd name="T4" fmla="*/ 0 w 49"/>
              <a:gd name="T5" fmla="*/ 2147483647 h 47"/>
              <a:gd name="T6" fmla="*/ 2147483647 w 49"/>
              <a:gd name="T7" fmla="*/ 0 h 47"/>
              <a:gd name="T8" fmla="*/ 2147483647 w 49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"/>
              <a:gd name="T16" fmla="*/ 0 h 47"/>
              <a:gd name="T17" fmla="*/ 49 w 49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" h="47">
                <a:moveTo>
                  <a:pt x="49" y="18"/>
                </a:moveTo>
                <a:lnTo>
                  <a:pt x="32" y="47"/>
                </a:lnTo>
                <a:lnTo>
                  <a:pt x="0" y="29"/>
                </a:lnTo>
                <a:lnTo>
                  <a:pt x="17" y="0"/>
                </a:lnTo>
                <a:lnTo>
                  <a:pt x="49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3" name="Freeform 97"/>
          <p:cNvSpPr>
            <a:spLocks/>
          </p:cNvSpPr>
          <p:nvPr/>
        </p:nvSpPr>
        <p:spPr bwMode="auto">
          <a:xfrm>
            <a:off x="3106738" y="2540000"/>
            <a:ext cx="7937" cy="15875"/>
          </a:xfrm>
          <a:custGeom>
            <a:avLst/>
            <a:gdLst>
              <a:gd name="T0" fmla="*/ 2147483647 w 16"/>
              <a:gd name="T1" fmla="*/ 0 h 29"/>
              <a:gd name="T2" fmla="*/ 0 w 16"/>
              <a:gd name="T3" fmla="*/ 2147483647 h 29"/>
              <a:gd name="T4" fmla="*/ 2147483647 w 16"/>
              <a:gd name="T5" fmla="*/ 0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16" y="0"/>
                </a:moveTo>
                <a:lnTo>
                  <a:pt x="0" y="29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4" name="Freeform 98"/>
          <p:cNvSpPr>
            <a:spLocks/>
          </p:cNvSpPr>
          <p:nvPr/>
        </p:nvSpPr>
        <p:spPr bwMode="auto">
          <a:xfrm>
            <a:off x="3087688" y="2530475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5" name="Freeform 99"/>
          <p:cNvSpPr>
            <a:spLocks/>
          </p:cNvSpPr>
          <p:nvPr/>
        </p:nvSpPr>
        <p:spPr bwMode="auto">
          <a:xfrm>
            <a:off x="3087688" y="2530475"/>
            <a:ext cx="26987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2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6" name="Freeform 100"/>
          <p:cNvSpPr>
            <a:spLocks/>
          </p:cNvSpPr>
          <p:nvPr/>
        </p:nvSpPr>
        <p:spPr bwMode="auto">
          <a:xfrm>
            <a:off x="3033713" y="2501900"/>
            <a:ext cx="11112" cy="14288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7" name="Freeform 101"/>
          <p:cNvSpPr>
            <a:spLocks/>
          </p:cNvSpPr>
          <p:nvPr/>
        </p:nvSpPr>
        <p:spPr bwMode="auto">
          <a:xfrm>
            <a:off x="3016250" y="2492375"/>
            <a:ext cx="9525" cy="14288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8" name="Freeform 102"/>
          <p:cNvSpPr>
            <a:spLocks/>
          </p:cNvSpPr>
          <p:nvPr/>
        </p:nvSpPr>
        <p:spPr bwMode="auto">
          <a:xfrm>
            <a:off x="3016250" y="2492375"/>
            <a:ext cx="26988" cy="23813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59" name="Freeform 103"/>
          <p:cNvSpPr>
            <a:spLocks/>
          </p:cNvSpPr>
          <p:nvPr/>
        </p:nvSpPr>
        <p:spPr bwMode="auto">
          <a:xfrm>
            <a:off x="2962275" y="2463800"/>
            <a:ext cx="9525" cy="14288"/>
          </a:xfrm>
          <a:custGeom>
            <a:avLst/>
            <a:gdLst>
              <a:gd name="T0" fmla="*/ 2147483647 w 16"/>
              <a:gd name="T1" fmla="*/ 0 h 29"/>
              <a:gd name="T2" fmla="*/ 0 w 16"/>
              <a:gd name="T3" fmla="*/ 2147483647 h 29"/>
              <a:gd name="T4" fmla="*/ 2147483647 w 16"/>
              <a:gd name="T5" fmla="*/ 0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16" y="0"/>
                </a:moveTo>
                <a:lnTo>
                  <a:pt x="0" y="29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0" name="Freeform 104"/>
          <p:cNvSpPr>
            <a:spLocks/>
          </p:cNvSpPr>
          <p:nvPr/>
        </p:nvSpPr>
        <p:spPr bwMode="auto">
          <a:xfrm>
            <a:off x="2944813" y="2454275"/>
            <a:ext cx="7937" cy="14288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1" name="Freeform 105"/>
          <p:cNvSpPr>
            <a:spLocks/>
          </p:cNvSpPr>
          <p:nvPr/>
        </p:nvSpPr>
        <p:spPr bwMode="auto">
          <a:xfrm>
            <a:off x="2944813" y="2454275"/>
            <a:ext cx="26987" cy="23813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2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2" name="Freeform 106"/>
          <p:cNvSpPr>
            <a:spLocks/>
          </p:cNvSpPr>
          <p:nvPr/>
        </p:nvSpPr>
        <p:spPr bwMode="auto">
          <a:xfrm>
            <a:off x="2889250" y="2424113"/>
            <a:ext cx="11113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3" name="Freeform 107"/>
          <p:cNvSpPr>
            <a:spLocks/>
          </p:cNvSpPr>
          <p:nvPr/>
        </p:nvSpPr>
        <p:spPr bwMode="auto">
          <a:xfrm>
            <a:off x="2871788" y="2414588"/>
            <a:ext cx="11112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4" name="Freeform 108"/>
          <p:cNvSpPr>
            <a:spLocks/>
          </p:cNvSpPr>
          <p:nvPr/>
        </p:nvSpPr>
        <p:spPr bwMode="auto">
          <a:xfrm>
            <a:off x="2871788" y="2414588"/>
            <a:ext cx="28575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5" name="Freeform 109"/>
          <p:cNvSpPr>
            <a:spLocks/>
          </p:cNvSpPr>
          <p:nvPr/>
        </p:nvSpPr>
        <p:spPr bwMode="auto">
          <a:xfrm>
            <a:off x="2819400" y="2386013"/>
            <a:ext cx="7938" cy="15875"/>
          </a:xfrm>
          <a:custGeom>
            <a:avLst/>
            <a:gdLst>
              <a:gd name="T0" fmla="*/ 2147483647 w 16"/>
              <a:gd name="T1" fmla="*/ 0 h 29"/>
              <a:gd name="T2" fmla="*/ 0 w 16"/>
              <a:gd name="T3" fmla="*/ 2147483647 h 29"/>
              <a:gd name="T4" fmla="*/ 2147483647 w 16"/>
              <a:gd name="T5" fmla="*/ 0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16" y="0"/>
                </a:moveTo>
                <a:lnTo>
                  <a:pt x="0" y="29"/>
                </a:lnTo>
                <a:lnTo>
                  <a:pt x="16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6" name="Freeform 110"/>
          <p:cNvSpPr>
            <a:spLocks/>
          </p:cNvSpPr>
          <p:nvPr/>
        </p:nvSpPr>
        <p:spPr bwMode="auto">
          <a:xfrm>
            <a:off x="2800350" y="2376488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7" name="Freeform 111"/>
          <p:cNvSpPr>
            <a:spLocks/>
          </p:cNvSpPr>
          <p:nvPr/>
        </p:nvSpPr>
        <p:spPr bwMode="auto">
          <a:xfrm>
            <a:off x="2800350" y="2376488"/>
            <a:ext cx="26988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2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8" name="Freeform 112"/>
          <p:cNvSpPr>
            <a:spLocks/>
          </p:cNvSpPr>
          <p:nvPr/>
        </p:nvSpPr>
        <p:spPr bwMode="auto">
          <a:xfrm>
            <a:off x="2746375" y="2347913"/>
            <a:ext cx="9525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69" name="Freeform 113"/>
          <p:cNvSpPr>
            <a:spLocks/>
          </p:cNvSpPr>
          <p:nvPr/>
        </p:nvSpPr>
        <p:spPr bwMode="auto">
          <a:xfrm>
            <a:off x="2727325" y="2338388"/>
            <a:ext cx="11113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0" name="Freeform 114"/>
          <p:cNvSpPr>
            <a:spLocks/>
          </p:cNvSpPr>
          <p:nvPr/>
        </p:nvSpPr>
        <p:spPr bwMode="auto">
          <a:xfrm>
            <a:off x="2727325" y="2338388"/>
            <a:ext cx="26988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1" name="Freeform 115"/>
          <p:cNvSpPr>
            <a:spLocks/>
          </p:cNvSpPr>
          <p:nvPr/>
        </p:nvSpPr>
        <p:spPr bwMode="auto">
          <a:xfrm>
            <a:off x="2674938" y="2309813"/>
            <a:ext cx="7937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2" name="Freeform 116"/>
          <p:cNvSpPr>
            <a:spLocks/>
          </p:cNvSpPr>
          <p:nvPr/>
        </p:nvSpPr>
        <p:spPr bwMode="auto">
          <a:xfrm>
            <a:off x="2655888" y="2300288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3" name="Freeform 117"/>
          <p:cNvSpPr>
            <a:spLocks/>
          </p:cNvSpPr>
          <p:nvPr/>
        </p:nvSpPr>
        <p:spPr bwMode="auto">
          <a:xfrm>
            <a:off x="2655888" y="2300288"/>
            <a:ext cx="26987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4" name="Freeform 118"/>
          <p:cNvSpPr>
            <a:spLocks/>
          </p:cNvSpPr>
          <p:nvPr/>
        </p:nvSpPr>
        <p:spPr bwMode="auto">
          <a:xfrm>
            <a:off x="2601913" y="2271713"/>
            <a:ext cx="11112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5" name="Freeform 119"/>
          <p:cNvSpPr>
            <a:spLocks/>
          </p:cNvSpPr>
          <p:nvPr/>
        </p:nvSpPr>
        <p:spPr bwMode="auto">
          <a:xfrm>
            <a:off x="2584450" y="2262188"/>
            <a:ext cx="9525" cy="14287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6" name="Freeform 120"/>
          <p:cNvSpPr>
            <a:spLocks/>
          </p:cNvSpPr>
          <p:nvPr/>
        </p:nvSpPr>
        <p:spPr bwMode="auto">
          <a:xfrm>
            <a:off x="2584450" y="2262188"/>
            <a:ext cx="28575" cy="25400"/>
          </a:xfrm>
          <a:custGeom>
            <a:avLst/>
            <a:gdLst>
              <a:gd name="T0" fmla="*/ 2147483647 w 48"/>
              <a:gd name="T1" fmla="*/ 2147483647 h 48"/>
              <a:gd name="T2" fmla="*/ 2147483647 w 48"/>
              <a:gd name="T3" fmla="*/ 2147483647 h 48"/>
              <a:gd name="T4" fmla="*/ 0 w 48"/>
              <a:gd name="T5" fmla="*/ 2147483647 h 48"/>
              <a:gd name="T6" fmla="*/ 2147483647 w 48"/>
              <a:gd name="T7" fmla="*/ 0 h 48"/>
              <a:gd name="T8" fmla="*/ 2147483647 w 48"/>
              <a:gd name="T9" fmla="*/ 2147483647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8"/>
              <a:gd name="T17" fmla="*/ 48 w 48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8">
                <a:moveTo>
                  <a:pt x="48" y="19"/>
                </a:moveTo>
                <a:lnTo>
                  <a:pt x="31" y="48"/>
                </a:lnTo>
                <a:lnTo>
                  <a:pt x="0" y="29"/>
                </a:lnTo>
                <a:lnTo>
                  <a:pt x="17" y="0"/>
                </a:lnTo>
                <a:lnTo>
                  <a:pt x="48" y="1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7" name="Freeform 121"/>
          <p:cNvSpPr>
            <a:spLocks/>
          </p:cNvSpPr>
          <p:nvPr/>
        </p:nvSpPr>
        <p:spPr bwMode="auto">
          <a:xfrm>
            <a:off x="2530475" y="2233613"/>
            <a:ext cx="9525" cy="14287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8" name="Freeform 122"/>
          <p:cNvSpPr>
            <a:spLocks/>
          </p:cNvSpPr>
          <p:nvPr/>
        </p:nvSpPr>
        <p:spPr bwMode="auto">
          <a:xfrm>
            <a:off x="2513013" y="2224088"/>
            <a:ext cx="7937" cy="14287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79" name="Freeform 123"/>
          <p:cNvSpPr>
            <a:spLocks/>
          </p:cNvSpPr>
          <p:nvPr/>
        </p:nvSpPr>
        <p:spPr bwMode="auto">
          <a:xfrm>
            <a:off x="2513013" y="2224088"/>
            <a:ext cx="26987" cy="23812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0" name="Freeform 124"/>
          <p:cNvSpPr>
            <a:spLocks/>
          </p:cNvSpPr>
          <p:nvPr/>
        </p:nvSpPr>
        <p:spPr bwMode="auto">
          <a:xfrm>
            <a:off x="2457450" y="2195513"/>
            <a:ext cx="11113" cy="14287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1" name="Freeform 125"/>
          <p:cNvSpPr>
            <a:spLocks/>
          </p:cNvSpPr>
          <p:nvPr/>
        </p:nvSpPr>
        <p:spPr bwMode="auto">
          <a:xfrm>
            <a:off x="2439988" y="2185988"/>
            <a:ext cx="9525" cy="14287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2" name="Freeform 126"/>
          <p:cNvSpPr>
            <a:spLocks/>
          </p:cNvSpPr>
          <p:nvPr/>
        </p:nvSpPr>
        <p:spPr bwMode="auto">
          <a:xfrm>
            <a:off x="2439988" y="2185988"/>
            <a:ext cx="28575" cy="23812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3" name="Freeform 127"/>
          <p:cNvSpPr>
            <a:spLocks/>
          </p:cNvSpPr>
          <p:nvPr/>
        </p:nvSpPr>
        <p:spPr bwMode="auto">
          <a:xfrm>
            <a:off x="2386013" y="2155825"/>
            <a:ext cx="9525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4" name="Freeform 128"/>
          <p:cNvSpPr>
            <a:spLocks/>
          </p:cNvSpPr>
          <p:nvPr/>
        </p:nvSpPr>
        <p:spPr bwMode="auto">
          <a:xfrm>
            <a:off x="2368550" y="2146300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5" name="Freeform 129"/>
          <p:cNvSpPr>
            <a:spLocks/>
          </p:cNvSpPr>
          <p:nvPr/>
        </p:nvSpPr>
        <p:spPr bwMode="auto">
          <a:xfrm>
            <a:off x="2368550" y="2146300"/>
            <a:ext cx="26988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6" name="Freeform 130"/>
          <p:cNvSpPr>
            <a:spLocks/>
          </p:cNvSpPr>
          <p:nvPr/>
        </p:nvSpPr>
        <p:spPr bwMode="auto">
          <a:xfrm>
            <a:off x="2314575" y="2117725"/>
            <a:ext cx="9525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7" name="Freeform 131"/>
          <p:cNvSpPr>
            <a:spLocks/>
          </p:cNvSpPr>
          <p:nvPr/>
        </p:nvSpPr>
        <p:spPr bwMode="auto">
          <a:xfrm>
            <a:off x="2295525" y="2108200"/>
            <a:ext cx="11113" cy="15875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8" name="Freeform 132"/>
          <p:cNvSpPr>
            <a:spLocks/>
          </p:cNvSpPr>
          <p:nvPr/>
        </p:nvSpPr>
        <p:spPr bwMode="auto">
          <a:xfrm>
            <a:off x="2295525" y="2108200"/>
            <a:ext cx="28575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89" name="Freeform 133"/>
          <p:cNvSpPr>
            <a:spLocks/>
          </p:cNvSpPr>
          <p:nvPr/>
        </p:nvSpPr>
        <p:spPr bwMode="auto">
          <a:xfrm>
            <a:off x="2243138" y="2079625"/>
            <a:ext cx="7937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0" name="Freeform 134"/>
          <p:cNvSpPr>
            <a:spLocks/>
          </p:cNvSpPr>
          <p:nvPr/>
        </p:nvSpPr>
        <p:spPr bwMode="auto">
          <a:xfrm>
            <a:off x="2224088" y="2070100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1" name="Freeform 135"/>
          <p:cNvSpPr>
            <a:spLocks/>
          </p:cNvSpPr>
          <p:nvPr/>
        </p:nvSpPr>
        <p:spPr bwMode="auto">
          <a:xfrm>
            <a:off x="2224088" y="2070100"/>
            <a:ext cx="26987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2" name="Freeform 136"/>
          <p:cNvSpPr>
            <a:spLocks/>
          </p:cNvSpPr>
          <p:nvPr/>
        </p:nvSpPr>
        <p:spPr bwMode="auto">
          <a:xfrm>
            <a:off x="2170113" y="2041525"/>
            <a:ext cx="11112" cy="15875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3" name="Freeform 137"/>
          <p:cNvSpPr>
            <a:spLocks/>
          </p:cNvSpPr>
          <p:nvPr/>
        </p:nvSpPr>
        <p:spPr bwMode="auto">
          <a:xfrm>
            <a:off x="2152650" y="2032000"/>
            <a:ext cx="9525" cy="15875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4" name="Freeform 138"/>
          <p:cNvSpPr>
            <a:spLocks/>
          </p:cNvSpPr>
          <p:nvPr/>
        </p:nvSpPr>
        <p:spPr bwMode="auto">
          <a:xfrm>
            <a:off x="2152650" y="2032000"/>
            <a:ext cx="28575" cy="25400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5" name="Freeform 139"/>
          <p:cNvSpPr>
            <a:spLocks/>
          </p:cNvSpPr>
          <p:nvPr/>
        </p:nvSpPr>
        <p:spPr bwMode="auto">
          <a:xfrm>
            <a:off x="2098675" y="2003425"/>
            <a:ext cx="9525" cy="14288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6" name="Freeform 140"/>
          <p:cNvSpPr>
            <a:spLocks/>
          </p:cNvSpPr>
          <p:nvPr/>
        </p:nvSpPr>
        <p:spPr bwMode="auto">
          <a:xfrm>
            <a:off x="2081213" y="1993900"/>
            <a:ext cx="7937" cy="14288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7" name="Freeform 141"/>
          <p:cNvSpPr>
            <a:spLocks/>
          </p:cNvSpPr>
          <p:nvPr/>
        </p:nvSpPr>
        <p:spPr bwMode="auto">
          <a:xfrm>
            <a:off x="2081213" y="1993900"/>
            <a:ext cx="26987" cy="23813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7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8" name="Freeform 142"/>
          <p:cNvSpPr>
            <a:spLocks/>
          </p:cNvSpPr>
          <p:nvPr/>
        </p:nvSpPr>
        <p:spPr bwMode="auto">
          <a:xfrm>
            <a:off x="2025650" y="1965325"/>
            <a:ext cx="11113" cy="14288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099" name="Freeform 143"/>
          <p:cNvSpPr>
            <a:spLocks/>
          </p:cNvSpPr>
          <p:nvPr/>
        </p:nvSpPr>
        <p:spPr bwMode="auto">
          <a:xfrm>
            <a:off x="2008188" y="1955800"/>
            <a:ext cx="9525" cy="14288"/>
          </a:xfrm>
          <a:custGeom>
            <a:avLst/>
            <a:gdLst>
              <a:gd name="T0" fmla="*/ 0 w 16"/>
              <a:gd name="T1" fmla="*/ 2147483647 h 29"/>
              <a:gd name="T2" fmla="*/ 2147483647 w 16"/>
              <a:gd name="T3" fmla="*/ 0 h 29"/>
              <a:gd name="T4" fmla="*/ 0 w 16"/>
              <a:gd name="T5" fmla="*/ 2147483647 h 29"/>
              <a:gd name="T6" fmla="*/ 0 60000 65536"/>
              <a:gd name="T7" fmla="*/ 0 60000 65536"/>
              <a:gd name="T8" fmla="*/ 0 60000 65536"/>
              <a:gd name="T9" fmla="*/ 0 w 16"/>
              <a:gd name="T10" fmla="*/ 0 h 29"/>
              <a:gd name="T11" fmla="*/ 16 w 16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" h="29">
                <a:moveTo>
                  <a:pt x="0" y="29"/>
                </a:moveTo>
                <a:lnTo>
                  <a:pt x="16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0" name="Freeform 144"/>
          <p:cNvSpPr>
            <a:spLocks/>
          </p:cNvSpPr>
          <p:nvPr/>
        </p:nvSpPr>
        <p:spPr bwMode="auto">
          <a:xfrm>
            <a:off x="2008188" y="1955800"/>
            <a:ext cx="28575" cy="23813"/>
          </a:xfrm>
          <a:custGeom>
            <a:avLst/>
            <a:gdLst>
              <a:gd name="T0" fmla="*/ 2147483647 w 48"/>
              <a:gd name="T1" fmla="*/ 2147483647 h 47"/>
              <a:gd name="T2" fmla="*/ 2147483647 w 48"/>
              <a:gd name="T3" fmla="*/ 2147483647 h 47"/>
              <a:gd name="T4" fmla="*/ 0 w 48"/>
              <a:gd name="T5" fmla="*/ 2147483647 h 47"/>
              <a:gd name="T6" fmla="*/ 2147483647 w 48"/>
              <a:gd name="T7" fmla="*/ 0 h 47"/>
              <a:gd name="T8" fmla="*/ 2147483647 w 48"/>
              <a:gd name="T9" fmla="*/ 2147483647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47"/>
              <a:gd name="T17" fmla="*/ 48 w 48"/>
              <a:gd name="T18" fmla="*/ 47 h 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47">
                <a:moveTo>
                  <a:pt x="48" y="18"/>
                </a:moveTo>
                <a:lnTo>
                  <a:pt x="31" y="47"/>
                </a:lnTo>
                <a:lnTo>
                  <a:pt x="0" y="29"/>
                </a:lnTo>
                <a:lnTo>
                  <a:pt x="16" y="0"/>
                </a:lnTo>
                <a:lnTo>
                  <a:pt x="48" y="18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1" name="Freeform 145"/>
          <p:cNvSpPr>
            <a:spLocks/>
          </p:cNvSpPr>
          <p:nvPr/>
        </p:nvSpPr>
        <p:spPr bwMode="auto">
          <a:xfrm>
            <a:off x="1954213" y="1927225"/>
            <a:ext cx="9525" cy="14288"/>
          </a:xfrm>
          <a:custGeom>
            <a:avLst/>
            <a:gdLst>
              <a:gd name="T0" fmla="*/ 2147483647 w 17"/>
              <a:gd name="T1" fmla="*/ 0 h 29"/>
              <a:gd name="T2" fmla="*/ 0 w 17"/>
              <a:gd name="T3" fmla="*/ 2147483647 h 29"/>
              <a:gd name="T4" fmla="*/ 2147483647 w 17"/>
              <a:gd name="T5" fmla="*/ 0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17" y="0"/>
                </a:moveTo>
                <a:lnTo>
                  <a:pt x="0" y="29"/>
                </a:lnTo>
                <a:lnTo>
                  <a:pt x="17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2" name="Freeform 146"/>
          <p:cNvSpPr>
            <a:spLocks/>
          </p:cNvSpPr>
          <p:nvPr/>
        </p:nvSpPr>
        <p:spPr bwMode="auto">
          <a:xfrm>
            <a:off x="1951038" y="1924050"/>
            <a:ext cx="9525" cy="15875"/>
          </a:xfrm>
          <a:custGeom>
            <a:avLst/>
            <a:gdLst>
              <a:gd name="T0" fmla="*/ 0 w 17"/>
              <a:gd name="T1" fmla="*/ 2147483647 h 29"/>
              <a:gd name="T2" fmla="*/ 2147483647 w 17"/>
              <a:gd name="T3" fmla="*/ 0 h 29"/>
              <a:gd name="T4" fmla="*/ 0 w 17"/>
              <a:gd name="T5" fmla="*/ 2147483647 h 29"/>
              <a:gd name="T6" fmla="*/ 0 60000 65536"/>
              <a:gd name="T7" fmla="*/ 0 60000 65536"/>
              <a:gd name="T8" fmla="*/ 0 60000 65536"/>
              <a:gd name="T9" fmla="*/ 0 w 17"/>
              <a:gd name="T10" fmla="*/ 0 h 29"/>
              <a:gd name="T11" fmla="*/ 17 w 17"/>
              <a:gd name="T12" fmla="*/ 29 h 2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29">
                <a:moveTo>
                  <a:pt x="0" y="29"/>
                </a:moveTo>
                <a:lnTo>
                  <a:pt x="17" y="0"/>
                </a:lnTo>
                <a:lnTo>
                  <a:pt x="0" y="29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3" name="Freeform 147"/>
          <p:cNvSpPr>
            <a:spLocks/>
          </p:cNvSpPr>
          <p:nvPr/>
        </p:nvSpPr>
        <p:spPr bwMode="auto">
          <a:xfrm>
            <a:off x="1951038" y="1924050"/>
            <a:ext cx="12700" cy="17463"/>
          </a:xfrm>
          <a:custGeom>
            <a:avLst/>
            <a:gdLst>
              <a:gd name="T0" fmla="*/ 2147483647 w 23"/>
              <a:gd name="T1" fmla="*/ 2147483647 h 33"/>
              <a:gd name="T2" fmla="*/ 2147483647 w 23"/>
              <a:gd name="T3" fmla="*/ 2147483647 h 33"/>
              <a:gd name="T4" fmla="*/ 0 w 23"/>
              <a:gd name="T5" fmla="*/ 2147483647 h 33"/>
              <a:gd name="T6" fmla="*/ 2147483647 w 23"/>
              <a:gd name="T7" fmla="*/ 0 h 33"/>
              <a:gd name="T8" fmla="*/ 2147483647 w 23"/>
              <a:gd name="T9" fmla="*/ 2147483647 h 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3"/>
              <a:gd name="T16" fmla="*/ 0 h 33"/>
              <a:gd name="T17" fmla="*/ 23 w 23"/>
              <a:gd name="T18" fmla="*/ 33 h 3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3" h="33">
                <a:moveTo>
                  <a:pt x="23" y="4"/>
                </a:moveTo>
                <a:lnTo>
                  <a:pt x="6" y="33"/>
                </a:lnTo>
                <a:lnTo>
                  <a:pt x="0" y="29"/>
                </a:lnTo>
                <a:lnTo>
                  <a:pt x="17" y="0"/>
                </a:lnTo>
                <a:lnTo>
                  <a:pt x="23" y="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4" name="Freeform 148"/>
          <p:cNvSpPr>
            <a:spLocks/>
          </p:cNvSpPr>
          <p:nvPr/>
        </p:nvSpPr>
        <p:spPr bwMode="auto">
          <a:xfrm>
            <a:off x="4814888" y="3763963"/>
            <a:ext cx="19050" cy="7937"/>
          </a:xfrm>
          <a:custGeom>
            <a:avLst/>
            <a:gdLst>
              <a:gd name="T0" fmla="*/ 2147483647 w 31"/>
              <a:gd name="T1" fmla="*/ 0 h 15"/>
              <a:gd name="T2" fmla="*/ 0 w 31"/>
              <a:gd name="T3" fmla="*/ 2147483647 h 15"/>
              <a:gd name="T4" fmla="*/ 2147483647 w 31"/>
              <a:gd name="T5" fmla="*/ 0 h 15"/>
              <a:gd name="T6" fmla="*/ 0 60000 65536"/>
              <a:gd name="T7" fmla="*/ 0 60000 65536"/>
              <a:gd name="T8" fmla="*/ 0 60000 65536"/>
              <a:gd name="T9" fmla="*/ 0 w 31"/>
              <a:gd name="T10" fmla="*/ 0 h 15"/>
              <a:gd name="T11" fmla="*/ 31 w 31"/>
              <a:gd name="T12" fmla="*/ 15 h 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" h="15">
                <a:moveTo>
                  <a:pt x="31" y="0"/>
                </a:moveTo>
                <a:lnTo>
                  <a:pt x="0" y="15"/>
                </a:lnTo>
                <a:lnTo>
                  <a:pt x="31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5" name="Freeform 149"/>
          <p:cNvSpPr>
            <a:spLocks/>
          </p:cNvSpPr>
          <p:nvPr/>
        </p:nvSpPr>
        <p:spPr bwMode="auto">
          <a:xfrm>
            <a:off x="4603750" y="3348038"/>
            <a:ext cx="19050" cy="6350"/>
          </a:xfrm>
          <a:custGeom>
            <a:avLst/>
            <a:gdLst>
              <a:gd name="T0" fmla="*/ 0 w 32"/>
              <a:gd name="T1" fmla="*/ 2147483647 h 14"/>
              <a:gd name="T2" fmla="*/ 2147483647 w 32"/>
              <a:gd name="T3" fmla="*/ 0 h 14"/>
              <a:gd name="T4" fmla="*/ 0 w 32"/>
              <a:gd name="T5" fmla="*/ 2147483647 h 14"/>
              <a:gd name="T6" fmla="*/ 0 60000 65536"/>
              <a:gd name="T7" fmla="*/ 0 60000 65536"/>
              <a:gd name="T8" fmla="*/ 0 60000 65536"/>
              <a:gd name="T9" fmla="*/ 0 w 32"/>
              <a:gd name="T10" fmla="*/ 0 h 14"/>
              <a:gd name="T11" fmla="*/ 32 w 32"/>
              <a:gd name="T12" fmla="*/ 14 h 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" h="14">
                <a:moveTo>
                  <a:pt x="0" y="14"/>
                </a:moveTo>
                <a:lnTo>
                  <a:pt x="32" y="0"/>
                </a:lnTo>
                <a:lnTo>
                  <a:pt x="0" y="1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6" name="Freeform 150"/>
          <p:cNvSpPr>
            <a:spLocks/>
          </p:cNvSpPr>
          <p:nvPr/>
        </p:nvSpPr>
        <p:spPr bwMode="auto">
          <a:xfrm>
            <a:off x="4603750" y="3348038"/>
            <a:ext cx="230188" cy="423862"/>
          </a:xfrm>
          <a:custGeom>
            <a:avLst/>
            <a:gdLst>
              <a:gd name="T0" fmla="*/ 2147483647 w 401"/>
              <a:gd name="T1" fmla="*/ 2147483647 h 802"/>
              <a:gd name="T2" fmla="*/ 2147483647 w 401"/>
              <a:gd name="T3" fmla="*/ 2147483647 h 802"/>
              <a:gd name="T4" fmla="*/ 0 w 401"/>
              <a:gd name="T5" fmla="*/ 2147483647 h 802"/>
              <a:gd name="T6" fmla="*/ 2147483647 w 401"/>
              <a:gd name="T7" fmla="*/ 0 h 802"/>
              <a:gd name="T8" fmla="*/ 2147483647 w 401"/>
              <a:gd name="T9" fmla="*/ 2147483647 h 8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1"/>
              <a:gd name="T16" fmla="*/ 0 h 802"/>
              <a:gd name="T17" fmla="*/ 401 w 401"/>
              <a:gd name="T18" fmla="*/ 802 h 8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1" h="802">
                <a:moveTo>
                  <a:pt x="401" y="787"/>
                </a:moveTo>
                <a:lnTo>
                  <a:pt x="370" y="802"/>
                </a:lnTo>
                <a:lnTo>
                  <a:pt x="0" y="14"/>
                </a:lnTo>
                <a:lnTo>
                  <a:pt x="32" y="0"/>
                </a:lnTo>
                <a:lnTo>
                  <a:pt x="401" y="787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7" name="Freeform 151"/>
          <p:cNvSpPr>
            <a:spLocks/>
          </p:cNvSpPr>
          <p:nvPr/>
        </p:nvSpPr>
        <p:spPr bwMode="auto">
          <a:xfrm>
            <a:off x="4813300" y="5951538"/>
            <a:ext cx="20638" cy="0"/>
          </a:xfrm>
          <a:custGeom>
            <a:avLst/>
            <a:gdLst>
              <a:gd name="T0" fmla="*/ 2147483647 w 34"/>
              <a:gd name="T1" fmla="*/ 0 w 34"/>
              <a:gd name="T2" fmla="*/ 2147483647 w 34"/>
              <a:gd name="T3" fmla="*/ 0 60000 65536"/>
              <a:gd name="T4" fmla="*/ 0 60000 65536"/>
              <a:gd name="T5" fmla="*/ 0 60000 65536"/>
              <a:gd name="T6" fmla="*/ 0 w 34"/>
              <a:gd name="T7" fmla="*/ 34 w 34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34">
                <a:moveTo>
                  <a:pt x="34" y="0"/>
                </a:moveTo>
                <a:lnTo>
                  <a:pt x="0" y="0"/>
                </a:lnTo>
                <a:lnTo>
                  <a:pt x="3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8" name="Freeform 152"/>
          <p:cNvSpPr>
            <a:spLocks/>
          </p:cNvSpPr>
          <p:nvPr/>
        </p:nvSpPr>
        <p:spPr bwMode="auto">
          <a:xfrm>
            <a:off x="5624513" y="5951538"/>
            <a:ext cx="17462" cy="0"/>
          </a:xfrm>
          <a:custGeom>
            <a:avLst/>
            <a:gdLst>
              <a:gd name="T0" fmla="*/ 2147483647 w 34"/>
              <a:gd name="T1" fmla="*/ 0 w 34"/>
              <a:gd name="T2" fmla="*/ 2147483647 w 34"/>
              <a:gd name="T3" fmla="*/ 0 60000 65536"/>
              <a:gd name="T4" fmla="*/ 0 60000 65536"/>
              <a:gd name="T5" fmla="*/ 0 60000 65536"/>
              <a:gd name="T6" fmla="*/ 0 w 34"/>
              <a:gd name="T7" fmla="*/ 34 w 34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34">
                <a:moveTo>
                  <a:pt x="34" y="0"/>
                </a:moveTo>
                <a:lnTo>
                  <a:pt x="0" y="0"/>
                </a:lnTo>
                <a:lnTo>
                  <a:pt x="3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09" name="Freeform 153"/>
          <p:cNvSpPr>
            <a:spLocks/>
          </p:cNvSpPr>
          <p:nvPr/>
        </p:nvSpPr>
        <p:spPr bwMode="auto">
          <a:xfrm>
            <a:off x="4813300" y="3759200"/>
            <a:ext cx="20638" cy="2192338"/>
          </a:xfrm>
          <a:custGeom>
            <a:avLst/>
            <a:gdLst>
              <a:gd name="T0" fmla="*/ 2147483647 w 34"/>
              <a:gd name="T1" fmla="*/ 2147483647 h 4144"/>
              <a:gd name="T2" fmla="*/ 0 w 34"/>
              <a:gd name="T3" fmla="*/ 2147483647 h 4144"/>
              <a:gd name="T4" fmla="*/ 0 w 34"/>
              <a:gd name="T5" fmla="*/ 0 h 4144"/>
              <a:gd name="T6" fmla="*/ 2147483647 w 34"/>
              <a:gd name="T7" fmla="*/ 0 h 4144"/>
              <a:gd name="T8" fmla="*/ 2147483647 w 34"/>
              <a:gd name="T9" fmla="*/ 2147483647 h 4144"/>
              <a:gd name="T10" fmla="*/ 2147483647 w 34"/>
              <a:gd name="T11" fmla="*/ 2147483647 h 4144"/>
              <a:gd name="T12" fmla="*/ 2147483647 w 34"/>
              <a:gd name="T13" fmla="*/ 2147483647 h 41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4"/>
              <a:gd name="T22" fmla="*/ 0 h 4144"/>
              <a:gd name="T23" fmla="*/ 34 w 34"/>
              <a:gd name="T24" fmla="*/ 4144 h 414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4" h="4144">
                <a:moveTo>
                  <a:pt x="34" y="4144"/>
                </a:moveTo>
                <a:lnTo>
                  <a:pt x="0" y="4144"/>
                </a:lnTo>
                <a:lnTo>
                  <a:pt x="0" y="0"/>
                </a:lnTo>
                <a:lnTo>
                  <a:pt x="17" y="0"/>
                </a:lnTo>
                <a:lnTo>
                  <a:pt x="17" y="35"/>
                </a:lnTo>
                <a:lnTo>
                  <a:pt x="34" y="35"/>
                </a:lnTo>
                <a:lnTo>
                  <a:pt x="34" y="414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10" name="Freeform 154"/>
          <p:cNvSpPr>
            <a:spLocks/>
          </p:cNvSpPr>
          <p:nvPr/>
        </p:nvSpPr>
        <p:spPr bwMode="auto">
          <a:xfrm>
            <a:off x="4824413" y="3759200"/>
            <a:ext cx="817562" cy="17463"/>
          </a:xfrm>
          <a:custGeom>
            <a:avLst/>
            <a:gdLst>
              <a:gd name="T0" fmla="*/ 0 w 1428"/>
              <a:gd name="T1" fmla="*/ 2147483647 h 35"/>
              <a:gd name="T2" fmla="*/ 0 w 1428"/>
              <a:gd name="T3" fmla="*/ 0 h 35"/>
              <a:gd name="T4" fmla="*/ 2147483647 w 1428"/>
              <a:gd name="T5" fmla="*/ 0 h 35"/>
              <a:gd name="T6" fmla="*/ 2147483647 w 1428"/>
              <a:gd name="T7" fmla="*/ 2147483647 h 35"/>
              <a:gd name="T8" fmla="*/ 2147483647 w 1428"/>
              <a:gd name="T9" fmla="*/ 2147483647 h 35"/>
              <a:gd name="T10" fmla="*/ 2147483647 w 1428"/>
              <a:gd name="T11" fmla="*/ 2147483647 h 35"/>
              <a:gd name="T12" fmla="*/ 0 w 1428"/>
              <a:gd name="T13" fmla="*/ 2147483647 h 3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28"/>
              <a:gd name="T22" fmla="*/ 0 h 35"/>
              <a:gd name="T23" fmla="*/ 1428 w 1428"/>
              <a:gd name="T24" fmla="*/ 35 h 3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28" h="35">
                <a:moveTo>
                  <a:pt x="0" y="35"/>
                </a:moveTo>
                <a:lnTo>
                  <a:pt x="0" y="0"/>
                </a:lnTo>
                <a:lnTo>
                  <a:pt x="1428" y="0"/>
                </a:lnTo>
                <a:lnTo>
                  <a:pt x="1428" y="17"/>
                </a:lnTo>
                <a:lnTo>
                  <a:pt x="1394" y="17"/>
                </a:lnTo>
                <a:lnTo>
                  <a:pt x="1394" y="35"/>
                </a:lnTo>
                <a:lnTo>
                  <a:pt x="0" y="35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11" name="Rectangle 155"/>
          <p:cNvSpPr>
            <a:spLocks noChangeArrowheads="1"/>
          </p:cNvSpPr>
          <p:nvPr/>
        </p:nvSpPr>
        <p:spPr bwMode="auto">
          <a:xfrm>
            <a:off x="5624513" y="3767138"/>
            <a:ext cx="17462" cy="21844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12" name="Freeform 156"/>
          <p:cNvSpPr>
            <a:spLocks/>
          </p:cNvSpPr>
          <p:nvPr/>
        </p:nvSpPr>
        <p:spPr bwMode="auto">
          <a:xfrm>
            <a:off x="5624513" y="2593975"/>
            <a:ext cx="17462" cy="0"/>
          </a:xfrm>
          <a:custGeom>
            <a:avLst/>
            <a:gdLst>
              <a:gd name="T0" fmla="*/ 0 w 34"/>
              <a:gd name="T1" fmla="*/ 2147483647 w 34"/>
              <a:gd name="T2" fmla="*/ 0 w 34"/>
              <a:gd name="T3" fmla="*/ 0 60000 65536"/>
              <a:gd name="T4" fmla="*/ 0 60000 65536"/>
              <a:gd name="T5" fmla="*/ 0 60000 65536"/>
              <a:gd name="T6" fmla="*/ 0 w 34"/>
              <a:gd name="T7" fmla="*/ 34 w 34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34">
                <a:moveTo>
                  <a:pt x="0" y="0"/>
                </a:moveTo>
                <a:lnTo>
                  <a:pt x="3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13" name="Freeform 157"/>
          <p:cNvSpPr>
            <a:spLocks/>
          </p:cNvSpPr>
          <p:nvPr/>
        </p:nvSpPr>
        <p:spPr bwMode="auto">
          <a:xfrm>
            <a:off x="5624513" y="3787775"/>
            <a:ext cx="17462" cy="0"/>
          </a:xfrm>
          <a:custGeom>
            <a:avLst/>
            <a:gdLst>
              <a:gd name="T0" fmla="*/ 2147483647 w 34"/>
              <a:gd name="T1" fmla="*/ 0 w 34"/>
              <a:gd name="T2" fmla="*/ 2147483647 w 34"/>
              <a:gd name="T3" fmla="*/ 0 60000 65536"/>
              <a:gd name="T4" fmla="*/ 0 60000 65536"/>
              <a:gd name="T5" fmla="*/ 0 60000 65536"/>
              <a:gd name="T6" fmla="*/ 0 w 34"/>
              <a:gd name="T7" fmla="*/ 34 w 34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34">
                <a:moveTo>
                  <a:pt x="34" y="0"/>
                </a:moveTo>
                <a:lnTo>
                  <a:pt x="0" y="0"/>
                </a:lnTo>
                <a:lnTo>
                  <a:pt x="34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14" name="Rectangle 158"/>
          <p:cNvSpPr>
            <a:spLocks noChangeArrowheads="1"/>
          </p:cNvSpPr>
          <p:nvPr/>
        </p:nvSpPr>
        <p:spPr bwMode="auto">
          <a:xfrm>
            <a:off x="5624513" y="2593975"/>
            <a:ext cx="17462" cy="1193800"/>
          </a:xfrm>
          <a:prstGeom prst="rect">
            <a:avLst/>
          </a:prstGeom>
          <a:solidFill>
            <a:srgbClr val="000000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59" name="Group 305"/>
          <p:cNvGrpSpPr>
            <a:grpSpLocks/>
          </p:cNvGrpSpPr>
          <p:nvPr/>
        </p:nvGrpSpPr>
        <p:grpSpPr bwMode="auto">
          <a:xfrm>
            <a:off x="4722813" y="4602163"/>
            <a:ext cx="2092325" cy="317500"/>
            <a:chOff x="2746" y="2899"/>
            <a:chExt cx="1217" cy="200"/>
          </a:xfrm>
        </p:grpSpPr>
        <p:sp>
          <p:nvSpPr>
            <p:cNvPr id="41230" name="Rectangle 164"/>
            <p:cNvSpPr>
              <a:spLocks noChangeArrowheads="1"/>
            </p:cNvSpPr>
            <p:nvPr/>
          </p:nvSpPr>
          <p:spPr bwMode="auto">
            <a:xfrm>
              <a:off x="2758" y="2910"/>
              <a:ext cx="1194" cy="149"/>
            </a:xfrm>
            <a:prstGeom prst="rect">
              <a:avLst/>
            </a:prstGeom>
            <a:solidFill>
              <a:srgbClr val="CBCBCB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31" name="Freeform 165"/>
            <p:cNvSpPr>
              <a:spLocks/>
            </p:cNvSpPr>
            <p:nvPr/>
          </p:nvSpPr>
          <p:spPr bwMode="auto">
            <a:xfrm>
              <a:off x="2752" y="2899"/>
              <a:ext cx="1211" cy="11"/>
            </a:xfrm>
            <a:custGeom>
              <a:avLst/>
              <a:gdLst>
                <a:gd name="T0" fmla="*/ 0 w 3634"/>
                <a:gd name="T1" fmla="*/ 0 h 35"/>
                <a:gd name="T2" fmla="*/ 0 w 3634"/>
                <a:gd name="T3" fmla="*/ 0 h 35"/>
                <a:gd name="T4" fmla="*/ 15 w 3634"/>
                <a:gd name="T5" fmla="*/ 0 h 35"/>
                <a:gd name="T6" fmla="*/ 15 w 3634"/>
                <a:gd name="T7" fmla="*/ 0 h 35"/>
                <a:gd name="T8" fmla="*/ 15 w 3634"/>
                <a:gd name="T9" fmla="*/ 0 h 35"/>
                <a:gd name="T10" fmla="*/ 15 w 3634"/>
                <a:gd name="T11" fmla="*/ 0 h 35"/>
                <a:gd name="T12" fmla="*/ 0 w 3634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34"/>
                <a:gd name="T22" fmla="*/ 0 h 35"/>
                <a:gd name="T23" fmla="*/ 3634 w 3634"/>
                <a:gd name="T24" fmla="*/ 35 h 3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34" h="35">
                  <a:moveTo>
                    <a:pt x="0" y="35"/>
                  </a:moveTo>
                  <a:lnTo>
                    <a:pt x="0" y="0"/>
                  </a:lnTo>
                  <a:lnTo>
                    <a:pt x="3634" y="0"/>
                  </a:lnTo>
                  <a:lnTo>
                    <a:pt x="3634" y="17"/>
                  </a:lnTo>
                  <a:lnTo>
                    <a:pt x="3600" y="17"/>
                  </a:lnTo>
                  <a:lnTo>
                    <a:pt x="360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32" name="Freeform 166"/>
            <p:cNvSpPr>
              <a:spLocks/>
            </p:cNvSpPr>
            <p:nvPr/>
          </p:nvSpPr>
          <p:spPr bwMode="auto">
            <a:xfrm>
              <a:off x="3952" y="2904"/>
              <a:ext cx="11" cy="167"/>
            </a:xfrm>
            <a:custGeom>
              <a:avLst/>
              <a:gdLst>
                <a:gd name="T0" fmla="*/ 0 w 34"/>
                <a:gd name="T1" fmla="*/ 0 h 500"/>
                <a:gd name="T2" fmla="*/ 0 w 34"/>
                <a:gd name="T3" fmla="*/ 0 h 500"/>
                <a:gd name="T4" fmla="*/ 0 w 34"/>
                <a:gd name="T5" fmla="*/ 2 h 500"/>
                <a:gd name="T6" fmla="*/ 0 w 34"/>
                <a:gd name="T7" fmla="*/ 2 h 500"/>
                <a:gd name="T8" fmla="*/ 0 w 34"/>
                <a:gd name="T9" fmla="*/ 2 h 500"/>
                <a:gd name="T10" fmla="*/ 0 w 34"/>
                <a:gd name="T11" fmla="*/ 2 h 500"/>
                <a:gd name="T12" fmla="*/ 0 w 34"/>
                <a:gd name="T13" fmla="*/ 0 h 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4"/>
                <a:gd name="T22" fmla="*/ 0 h 500"/>
                <a:gd name="T23" fmla="*/ 34 w 34"/>
                <a:gd name="T24" fmla="*/ 500 h 5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4" h="500">
                  <a:moveTo>
                    <a:pt x="0" y="0"/>
                  </a:moveTo>
                  <a:lnTo>
                    <a:pt x="34" y="0"/>
                  </a:lnTo>
                  <a:lnTo>
                    <a:pt x="34" y="500"/>
                  </a:lnTo>
                  <a:lnTo>
                    <a:pt x="17" y="500"/>
                  </a:lnTo>
                  <a:lnTo>
                    <a:pt x="17" y="466"/>
                  </a:lnTo>
                  <a:lnTo>
                    <a:pt x="0" y="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33" name="Freeform 167"/>
            <p:cNvSpPr>
              <a:spLocks/>
            </p:cNvSpPr>
            <p:nvPr/>
          </p:nvSpPr>
          <p:spPr bwMode="auto">
            <a:xfrm>
              <a:off x="2746" y="3060"/>
              <a:ext cx="1212" cy="11"/>
            </a:xfrm>
            <a:custGeom>
              <a:avLst/>
              <a:gdLst>
                <a:gd name="T0" fmla="*/ 15 w 3634"/>
                <a:gd name="T1" fmla="*/ 0 h 34"/>
                <a:gd name="T2" fmla="*/ 15 w 3634"/>
                <a:gd name="T3" fmla="*/ 0 h 34"/>
                <a:gd name="T4" fmla="*/ 0 w 3634"/>
                <a:gd name="T5" fmla="*/ 0 h 34"/>
                <a:gd name="T6" fmla="*/ 0 w 3634"/>
                <a:gd name="T7" fmla="*/ 0 h 34"/>
                <a:gd name="T8" fmla="*/ 0 w 3634"/>
                <a:gd name="T9" fmla="*/ 0 h 34"/>
                <a:gd name="T10" fmla="*/ 0 w 3634"/>
                <a:gd name="T11" fmla="*/ 0 h 34"/>
                <a:gd name="T12" fmla="*/ 15 w 3634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34"/>
                <a:gd name="T22" fmla="*/ 0 h 34"/>
                <a:gd name="T23" fmla="*/ 3634 w 3634"/>
                <a:gd name="T24" fmla="*/ 34 h 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34" h="34">
                  <a:moveTo>
                    <a:pt x="3634" y="0"/>
                  </a:moveTo>
                  <a:lnTo>
                    <a:pt x="3634" y="34"/>
                  </a:lnTo>
                  <a:lnTo>
                    <a:pt x="0" y="34"/>
                  </a:lnTo>
                  <a:lnTo>
                    <a:pt x="0" y="17"/>
                  </a:lnTo>
                  <a:lnTo>
                    <a:pt x="34" y="17"/>
                  </a:lnTo>
                  <a:lnTo>
                    <a:pt x="34" y="0"/>
                  </a:lnTo>
                  <a:lnTo>
                    <a:pt x="3634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34" name="Freeform 168"/>
            <p:cNvSpPr>
              <a:spLocks/>
            </p:cNvSpPr>
            <p:nvPr/>
          </p:nvSpPr>
          <p:spPr bwMode="auto">
            <a:xfrm>
              <a:off x="2746" y="2899"/>
              <a:ext cx="12" cy="166"/>
            </a:xfrm>
            <a:custGeom>
              <a:avLst/>
              <a:gdLst>
                <a:gd name="T0" fmla="*/ 0 w 34"/>
                <a:gd name="T1" fmla="*/ 2 h 500"/>
                <a:gd name="T2" fmla="*/ 0 w 34"/>
                <a:gd name="T3" fmla="*/ 2 h 500"/>
                <a:gd name="T4" fmla="*/ 0 w 34"/>
                <a:gd name="T5" fmla="*/ 0 h 500"/>
                <a:gd name="T6" fmla="*/ 0 w 34"/>
                <a:gd name="T7" fmla="*/ 0 h 500"/>
                <a:gd name="T8" fmla="*/ 0 w 34"/>
                <a:gd name="T9" fmla="*/ 0 h 500"/>
                <a:gd name="T10" fmla="*/ 0 w 34"/>
                <a:gd name="T11" fmla="*/ 0 h 500"/>
                <a:gd name="T12" fmla="*/ 0 w 34"/>
                <a:gd name="T13" fmla="*/ 2 h 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4"/>
                <a:gd name="T22" fmla="*/ 0 h 500"/>
                <a:gd name="T23" fmla="*/ 34 w 34"/>
                <a:gd name="T24" fmla="*/ 500 h 5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4" h="500">
                  <a:moveTo>
                    <a:pt x="34" y="500"/>
                  </a:moveTo>
                  <a:lnTo>
                    <a:pt x="0" y="500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5"/>
                  </a:lnTo>
                  <a:lnTo>
                    <a:pt x="34" y="35"/>
                  </a:lnTo>
                  <a:lnTo>
                    <a:pt x="34" y="50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35" name="Freeform 169"/>
            <p:cNvSpPr>
              <a:spLocks/>
            </p:cNvSpPr>
            <p:nvPr/>
          </p:nvSpPr>
          <p:spPr bwMode="auto">
            <a:xfrm>
              <a:off x="2748" y="3039"/>
              <a:ext cx="11" cy="4"/>
            </a:xfrm>
            <a:custGeom>
              <a:avLst/>
              <a:gdLst>
                <a:gd name="T0" fmla="*/ 0 w 31"/>
                <a:gd name="T1" fmla="*/ 0 h 12"/>
                <a:gd name="T2" fmla="*/ 0 w 31"/>
                <a:gd name="T3" fmla="*/ 0 h 12"/>
                <a:gd name="T4" fmla="*/ 0 w 31"/>
                <a:gd name="T5" fmla="*/ 0 h 12"/>
                <a:gd name="T6" fmla="*/ 0 60000 65536"/>
                <a:gd name="T7" fmla="*/ 0 60000 65536"/>
                <a:gd name="T8" fmla="*/ 0 60000 65536"/>
                <a:gd name="T9" fmla="*/ 0 w 31"/>
                <a:gd name="T10" fmla="*/ 0 h 12"/>
                <a:gd name="T11" fmla="*/ 31 w 31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" h="12">
                  <a:moveTo>
                    <a:pt x="31" y="12"/>
                  </a:moveTo>
                  <a:lnTo>
                    <a:pt x="0" y="0"/>
                  </a:lnTo>
                  <a:lnTo>
                    <a:pt x="31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36" name="Freeform 170"/>
            <p:cNvSpPr>
              <a:spLocks/>
            </p:cNvSpPr>
            <p:nvPr/>
          </p:nvSpPr>
          <p:spPr bwMode="auto">
            <a:xfrm>
              <a:off x="3949" y="2928"/>
              <a:ext cx="10" cy="4"/>
            </a:xfrm>
            <a:custGeom>
              <a:avLst/>
              <a:gdLst>
                <a:gd name="T0" fmla="*/ 0 w 31"/>
                <a:gd name="T1" fmla="*/ 0 h 12"/>
                <a:gd name="T2" fmla="*/ 0 w 31"/>
                <a:gd name="T3" fmla="*/ 0 h 12"/>
                <a:gd name="T4" fmla="*/ 0 w 31"/>
                <a:gd name="T5" fmla="*/ 0 h 12"/>
                <a:gd name="T6" fmla="*/ 0 60000 65536"/>
                <a:gd name="T7" fmla="*/ 0 60000 65536"/>
                <a:gd name="T8" fmla="*/ 0 60000 65536"/>
                <a:gd name="T9" fmla="*/ 0 w 31"/>
                <a:gd name="T10" fmla="*/ 0 h 12"/>
                <a:gd name="T11" fmla="*/ 31 w 31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1" h="12">
                  <a:moveTo>
                    <a:pt x="0" y="0"/>
                  </a:moveTo>
                  <a:lnTo>
                    <a:pt x="31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37" name="Freeform 171"/>
            <p:cNvSpPr>
              <a:spLocks/>
            </p:cNvSpPr>
            <p:nvPr/>
          </p:nvSpPr>
          <p:spPr bwMode="auto">
            <a:xfrm>
              <a:off x="2748" y="2913"/>
              <a:ext cx="59" cy="130"/>
            </a:xfrm>
            <a:custGeom>
              <a:avLst/>
              <a:gdLst>
                <a:gd name="T0" fmla="*/ 0 w 176"/>
                <a:gd name="T1" fmla="*/ 2 h 390"/>
                <a:gd name="T2" fmla="*/ 0 w 176"/>
                <a:gd name="T3" fmla="*/ 2 h 390"/>
                <a:gd name="T4" fmla="*/ 1 w 176"/>
                <a:gd name="T5" fmla="*/ 0 h 390"/>
                <a:gd name="T6" fmla="*/ 1 w 176"/>
                <a:gd name="T7" fmla="*/ 0 h 390"/>
                <a:gd name="T8" fmla="*/ 1 w 176"/>
                <a:gd name="T9" fmla="*/ 0 h 390"/>
                <a:gd name="T10" fmla="*/ 1 w 176"/>
                <a:gd name="T11" fmla="*/ 0 h 390"/>
                <a:gd name="T12" fmla="*/ 0 w 176"/>
                <a:gd name="T13" fmla="*/ 2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6"/>
                <a:gd name="T22" fmla="*/ 0 h 390"/>
                <a:gd name="T23" fmla="*/ 176 w 176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6" h="390">
                  <a:moveTo>
                    <a:pt x="31" y="390"/>
                  </a:moveTo>
                  <a:lnTo>
                    <a:pt x="0" y="378"/>
                  </a:lnTo>
                  <a:lnTo>
                    <a:pt x="161" y="0"/>
                  </a:lnTo>
                  <a:lnTo>
                    <a:pt x="176" y="37"/>
                  </a:lnTo>
                  <a:lnTo>
                    <a:pt x="145" y="51"/>
                  </a:lnTo>
                  <a:lnTo>
                    <a:pt x="161" y="87"/>
                  </a:lnTo>
                  <a:lnTo>
                    <a:pt x="31" y="39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38" name="Freeform 172"/>
            <p:cNvSpPr>
              <a:spLocks/>
            </p:cNvSpPr>
            <p:nvPr/>
          </p:nvSpPr>
          <p:spPr bwMode="auto">
            <a:xfrm>
              <a:off x="2797" y="2925"/>
              <a:ext cx="60" cy="131"/>
            </a:xfrm>
            <a:custGeom>
              <a:avLst/>
              <a:gdLst>
                <a:gd name="T0" fmla="*/ 0 w 181"/>
                <a:gd name="T1" fmla="*/ 0 h 391"/>
                <a:gd name="T2" fmla="*/ 0 w 181"/>
                <a:gd name="T3" fmla="*/ 0 h 391"/>
                <a:gd name="T4" fmla="*/ 1 w 181"/>
                <a:gd name="T5" fmla="*/ 1 h 391"/>
                <a:gd name="T6" fmla="*/ 1 w 181"/>
                <a:gd name="T7" fmla="*/ 1 h 391"/>
                <a:gd name="T8" fmla="*/ 1 w 181"/>
                <a:gd name="T9" fmla="*/ 1 h 391"/>
                <a:gd name="T10" fmla="*/ 1 w 181"/>
                <a:gd name="T11" fmla="*/ 2 h 391"/>
                <a:gd name="T12" fmla="*/ 0 w 181"/>
                <a:gd name="T13" fmla="*/ 0 h 39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"/>
                <a:gd name="T22" fmla="*/ 0 h 391"/>
                <a:gd name="T23" fmla="*/ 181 w 181"/>
                <a:gd name="T24" fmla="*/ 391 h 39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" h="391">
                  <a:moveTo>
                    <a:pt x="0" y="14"/>
                  </a:moveTo>
                  <a:lnTo>
                    <a:pt x="31" y="0"/>
                  </a:lnTo>
                  <a:lnTo>
                    <a:pt x="165" y="304"/>
                  </a:lnTo>
                  <a:lnTo>
                    <a:pt x="150" y="341"/>
                  </a:lnTo>
                  <a:lnTo>
                    <a:pt x="181" y="353"/>
                  </a:lnTo>
                  <a:lnTo>
                    <a:pt x="165" y="39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39" name="Freeform 173"/>
            <p:cNvSpPr>
              <a:spLocks/>
            </p:cNvSpPr>
            <p:nvPr/>
          </p:nvSpPr>
          <p:spPr bwMode="auto">
            <a:xfrm>
              <a:off x="2847" y="2914"/>
              <a:ext cx="57" cy="129"/>
            </a:xfrm>
            <a:custGeom>
              <a:avLst/>
              <a:gdLst>
                <a:gd name="T0" fmla="*/ 0 w 173"/>
                <a:gd name="T1" fmla="*/ 2 h 387"/>
                <a:gd name="T2" fmla="*/ 0 w 173"/>
                <a:gd name="T3" fmla="*/ 2 h 387"/>
                <a:gd name="T4" fmla="*/ 1 w 173"/>
                <a:gd name="T5" fmla="*/ 0 h 387"/>
                <a:gd name="T6" fmla="*/ 1 w 173"/>
                <a:gd name="T7" fmla="*/ 0 h 387"/>
                <a:gd name="T8" fmla="*/ 1 w 173"/>
                <a:gd name="T9" fmla="*/ 0 h 387"/>
                <a:gd name="T10" fmla="*/ 1 w 173"/>
                <a:gd name="T11" fmla="*/ 0 h 387"/>
                <a:gd name="T12" fmla="*/ 0 w 173"/>
                <a:gd name="T13" fmla="*/ 2 h 3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3"/>
                <a:gd name="T22" fmla="*/ 0 h 387"/>
                <a:gd name="T23" fmla="*/ 173 w 173"/>
                <a:gd name="T24" fmla="*/ 387 h 3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3" h="387">
                  <a:moveTo>
                    <a:pt x="31" y="387"/>
                  </a:moveTo>
                  <a:lnTo>
                    <a:pt x="0" y="375"/>
                  </a:lnTo>
                  <a:lnTo>
                    <a:pt x="158" y="0"/>
                  </a:lnTo>
                  <a:lnTo>
                    <a:pt x="173" y="37"/>
                  </a:lnTo>
                  <a:lnTo>
                    <a:pt x="142" y="49"/>
                  </a:lnTo>
                  <a:lnTo>
                    <a:pt x="158" y="87"/>
                  </a:lnTo>
                  <a:lnTo>
                    <a:pt x="31" y="38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0" name="Freeform 174"/>
            <p:cNvSpPr>
              <a:spLocks/>
            </p:cNvSpPr>
            <p:nvPr/>
          </p:nvSpPr>
          <p:spPr bwMode="auto">
            <a:xfrm>
              <a:off x="2894" y="2926"/>
              <a:ext cx="56" cy="129"/>
            </a:xfrm>
            <a:custGeom>
              <a:avLst/>
              <a:gdLst>
                <a:gd name="T0" fmla="*/ 0 w 168"/>
                <a:gd name="T1" fmla="*/ 0 h 385"/>
                <a:gd name="T2" fmla="*/ 0 w 168"/>
                <a:gd name="T3" fmla="*/ 0 h 385"/>
                <a:gd name="T4" fmla="*/ 1 w 168"/>
                <a:gd name="T5" fmla="*/ 1 h 385"/>
                <a:gd name="T6" fmla="*/ 1 w 168"/>
                <a:gd name="T7" fmla="*/ 1 h 385"/>
                <a:gd name="T8" fmla="*/ 1 w 168"/>
                <a:gd name="T9" fmla="*/ 1 h 385"/>
                <a:gd name="T10" fmla="*/ 1 w 168"/>
                <a:gd name="T11" fmla="*/ 2 h 385"/>
                <a:gd name="T12" fmla="*/ 0 w 168"/>
                <a:gd name="T13" fmla="*/ 0 h 3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8"/>
                <a:gd name="T22" fmla="*/ 0 h 385"/>
                <a:gd name="T23" fmla="*/ 168 w 168"/>
                <a:gd name="T24" fmla="*/ 385 h 38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8" h="385">
                  <a:moveTo>
                    <a:pt x="0" y="12"/>
                  </a:moveTo>
                  <a:lnTo>
                    <a:pt x="31" y="0"/>
                  </a:lnTo>
                  <a:lnTo>
                    <a:pt x="152" y="299"/>
                  </a:lnTo>
                  <a:lnTo>
                    <a:pt x="136" y="335"/>
                  </a:lnTo>
                  <a:lnTo>
                    <a:pt x="168" y="349"/>
                  </a:lnTo>
                  <a:lnTo>
                    <a:pt x="152" y="385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1" name="Freeform 175"/>
            <p:cNvSpPr>
              <a:spLocks/>
            </p:cNvSpPr>
            <p:nvPr/>
          </p:nvSpPr>
          <p:spPr bwMode="auto">
            <a:xfrm>
              <a:off x="2939" y="2914"/>
              <a:ext cx="60" cy="129"/>
            </a:xfrm>
            <a:custGeom>
              <a:avLst/>
              <a:gdLst>
                <a:gd name="T0" fmla="*/ 0 w 179"/>
                <a:gd name="T1" fmla="*/ 2 h 386"/>
                <a:gd name="T2" fmla="*/ 0 w 179"/>
                <a:gd name="T3" fmla="*/ 2 h 386"/>
                <a:gd name="T4" fmla="*/ 1 w 179"/>
                <a:gd name="T5" fmla="*/ 0 h 386"/>
                <a:gd name="T6" fmla="*/ 1 w 179"/>
                <a:gd name="T7" fmla="*/ 0 h 386"/>
                <a:gd name="T8" fmla="*/ 1 w 179"/>
                <a:gd name="T9" fmla="*/ 0 h 386"/>
                <a:gd name="T10" fmla="*/ 1 w 179"/>
                <a:gd name="T11" fmla="*/ 0 h 386"/>
                <a:gd name="T12" fmla="*/ 0 w 179"/>
                <a:gd name="T13" fmla="*/ 2 h 3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9"/>
                <a:gd name="T22" fmla="*/ 0 h 386"/>
                <a:gd name="T23" fmla="*/ 179 w 179"/>
                <a:gd name="T24" fmla="*/ 386 h 38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9" h="386">
                  <a:moveTo>
                    <a:pt x="32" y="386"/>
                  </a:moveTo>
                  <a:lnTo>
                    <a:pt x="0" y="372"/>
                  </a:lnTo>
                  <a:lnTo>
                    <a:pt x="163" y="0"/>
                  </a:lnTo>
                  <a:lnTo>
                    <a:pt x="179" y="36"/>
                  </a:lnTo>
                  <a:lnTo>
                    <a:pt x="148" y="51"/>
                  </a:lnTo>
                  <a:lnTo>
                    <a:pt x="163" y="87"/>
                  </a:lnTo>
                  <a:lnTo>
                    <a:pt x="32" y="38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2" name="Freeform 176"/>
            <p:cNvSpPr>
              <a:spLocks/>
            </p:cNvSpPr>
            <p:nvPr/>
          </p:nvSpPr>
          <p:spPr bwMode="auto">
            <a:xfrm>
              <a:off x="2989" y="2926"/>
              <a:ext cx="59" cy="127"/>
            </a:xfrm>
            <a:custGeom>
              <a:avLst/>
              <a:gdLst>
                <a:gd name="T0" fmla="*/ 0 w 177"/>
                <a:gd name="T1" fmla="*/ 0 h 382"/>
                <a:gd name="T2" fmla="*/ 0 w 177"/>
                <a:gd name="T3" fmla="*/ 0 h 382"/>
                <a:gd name="T4" fmla="*/ 1 w 177"/>
                <a:gd name="T5" fmla="*/ 1 h 382"/>
                <a:gd name="T6" fmla="*/ 1 w 177"/>
                <a:gd name="T7" fmla="*/ 1 h 382"/>
                <a:gd name="T8" fmla="*/ 1 w 177"/>
                <a:gd name="T9" fmla="*/ 1 h 382"/>
                <a:gd name="T10" fmla="*/ 1 w 177"/>
                <a:gd name="T11" fmla="*/ 2 h 382"/>
                <a:gd name="T12" fmla="*/ 0 w 177"/>
                <a:gd name="T13" fmla="*/ 0 h 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"/>
                <a:gd name="T22" fmla="*/ 0 h 382"/>
                <a:gd name="T23" fmla="*/ 177 w 177"/>
                <a:gd name="T24" fmla="*/ 382 h 3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" h="382">
                  <a:moveTo>
                    <a:pt x="0" y="15"/>
                  </a:moveTo>
                  <a:lnTo>
                    <a:pt x="31" y="0"/>
                  </a:lnTo>
                  <a:lnTo>
                    <a:pt x="161" y="297"/>
                  </a:lnTo>
                  <a:lnTo>
                    <a:pt x="146" y="332"/>
                  </a:lnTo>
                  <a:lnTo>
                    <a:pt x="177" y="347"/>
                  </a:lnTo>
                  <a:lnTo>
                    <a:pt x="161" y="382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3" name="Freeform 177"/>
            <p:cNvSpPr>
              <a:spLocks/>
            </p:cNvSpPr>
            <p:nvPr/>
          </p:nvSpPr>
          <p:spPr bwMode="auto">
            <a:xfrm>
              <a:off x="3037" y="2914"/>
              <a:ext cx="62" cy="128"/>
            </a:xfrm>
            <a:custGeom>
              <a:avLst/>
              <a:gdLst>
                <a:gd name="T0" fmla="*/ 0 w 184"/>
                <a:gd name="T1" fmla="*/ 2 h 382"/>
                <a:gd name="T2" fmla="*/ 0 w 184"/>
                <a:gd name="T3" fmla="*/ 2 h 382"/>
                <a:gd name="T4" fmla="*/ 1 w 184"/>
                <a:gd name="T5" fmla="*/ 0 h 382"/>
                <a:gd name="T6" fmla="*/ 1 w 184"/>
                <a:gd name="T7" fmla="*/ 0 h 382"/>
                <a:gd name="T8" fmla="*/ 1 w 184"/>
                <a:gd name="T9" fmla="*/ 0 h 382"/>
                <a:gd name="T10" fmla="*/ 1 w 184"/>
                <a:gd name="T11" fmla="*/ 0 h 382"/>
                <a:gd name="T12" fmla="*/ 0 w 184"/>
                <a:gd name="T13" fmla="*/ 2 h 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4"/>
                <a:gd name="T22" fmla="*/ 0 h 382"/>
                <a:gd name="T23" fmla="*/ 184 w 184"/>
                <a:gd name="T24" fmla="*/ 382 h 3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4" h="382">
                  <a:moveTo>
                    <a:pt x="31" y="382"/>
                  </a:moveTo>
                  <a:lnTo>
                    <a:pt x="0" y="367"/>
                  </a:lnTo>
                  <a:lnTo>
                    <a:pt x="168" y="0"/>
                  </a:lnTo>
                  <a:lnTo>
                    <a:pt x="184" y="36"/>
                  </a:lnTo>
                  <a:lnTo>
                    <a:pt x="153" y="48"/>
                  </a:lnTo>
                  <a:lnTo>
                    <a:pt x="168" y="85"/>
                  </a:lnTo>
                  <a:lnTo>
                    <a:pt x="31" y="38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4" name="Freeform 178"/>
            <p:cNvSpPr>
              <a:spLocks/>
            </p:cNvSpPr>
            <p:nvPr/>
          </p:nvSpPr>
          <p:spPr bwMode="auto">
            <a:xfrm>
              <a:off x="3088" y="2926"/>
              <a:ext cx="59" cy="128"/>
            </a:xfrm>
            <a:custGeom>
              <a:avLst/>
              <a:gdLst>
                <a:gd name="T0" fmla="*/ 0 w 175"/>
                <a:gd name="T1" fmla="*/ 0 h 382"/>
                <a:gd name="T2" fmla="*/ 0 w 175"/>
                <a:gd name="T3" fmla="*/ 0 h 382"/>
                <a:gd name="T4" fmla="*/ 1 w 175"/>
                <a:gd name="T5" fmla="*/ 1 h 382"/>
                <a:gd name="T6" fmla="*/ 1 w 175"/>
                <a:gd name="T7" fmla="*/ 1 h 382"/>
                <a:gd name="T8" fmla="*/ 1 w 175"/>
                <a:gd name="T9" fmla="*/ 1 h 382"/>
                <a:gd name="T10" fmla="*/ 1 w 175"/>
                <a:gd name="T11" fmla="*/ 2 h 382"/>
                <a:gd name="T12" fmla="*/ 0 w 175"/>
                <a:gd name="T13" fmla="*/ 0 h 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5"/>
                <a:gd name="T22" fmla="*/ 0 h 382"/>
                <a:gd name="T23" fmla="*/ 175 w 175"/>
                <a:gd name="T24" fmla="*/ 382 h 3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5" h="382">
                  <a:moveTo>
                    <a:pt x="0" y="12"/>
                  </a:moveTo>
                  <a:lnTo>
                    <a:pt x="31" y="0"/>
                  </a:lnTo>
                  <a:lnTo>
                    <a:pt x="159" y="295"/>
                  </a:lnTo>
                  <a:lnTo>
                    <a:pt x="143" y="332"/>
                  </a:lnTo>
                  <a:lnTo>
                    <a:pt x="175" y="344"/>
                  </a:lnTo>
                  <a:lnTo>
                    <a:pt x="159" y="38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5" name="Freeform 179"/>
            <p:cNvSpPr>
              <a:spLocks/>
            </p:cNvSpPr>
            <p:nvPr/>
          </p:nvSpPr>
          <p:spPr bwMode="auto">
            <a:xfrm>
              <a:off x="3136" y="2915"/>
              <a:ext cx="55" cy="126"/>
            </a:xfrm>
            <a:custGeom>
              <a:avLst/>
              <a:gdLst>
                <a:gd name="T0" fmla="*/ 0 w 165"/>
                <a:gd name="T1" fmla="*/ 2 h 378"/>
                <a:gd name="T2" fmla="*/ 0 w 165"/>
                <a:gd name="T3" fmla="*/ 2 h 378"/>
                <a:gd name="T4" fmla="*/ 1 w 165"/>
                <a:gd name="T5" fmla="*/ 0 h 378"/>
                <a:gd name="T6" fmla="*/ 1 w 165"/>
                <a:gd name="T7" fmla="*/ 0 h 378"/>
                <a:gd name="T8" fmla="*/ 1 w 165"/>
                <a:gd name="T9" fmla="*/ 0 h 378"/>
                <a:gd name="T10" fmla="*/ 1 w 165"/>
                <a:gd name="T11" fmla="*/ 0 h 378"/>
                <a:gd name="T12" fmla="*/ 0 w 165"/>
                <a:gd name="T13" fmla="*/ 2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5"/>
                <a:gd name="T22" fmla="*/ 0 h 378"/>
                <a:gd name="T23" fmla="*/ 165 w 165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5" h="378">
                  <a:moveTo>
                    <a:pt x="32" y="378"/>
                  </a:moveTo>
                  <a:lnTo>
                    <a:pt x="0" y="366"/>
                  </a:lnTo>
                  <a:lnTo>
                    <a:pt x="149" y="0"/>
                  </a:lnTo>
                  <a:lnTo>
                    <a:pt x="165" y="37"/>
                  </a:lnTo>
                  <a:lnTo>
                    <a:pt x="133" y="51"/>
                  </a:lnTo>
                  <a:lnTo>
                    <a:pt x="149" y="87"/>
                  </a:lnTo>
                  <a:lnTo>
                    <a:pt x="32" y="37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6" name="Freeform 180"/>
            <p:cNvSpPr>
              <a:spLocks/>
            </p:cNvSpPr>
            <p:nvPr/>
          </p:nvSpPr>
          <p:spPr bwMode="auto">
            <a:xfrm>
              <a:off x="3180" y="2927"/>
              <a:ext cx="60" cy="126"/>
            </a:xfrm>
            <a:custGeom>
              <a:avLst/>
              <a:gdLst>
                <a:gd name="T0" fmla="*/ 0 w 179"/>
                <a:gd name="T1" fmla="*/ 0 h 378"/>
                <a:gd name="T2" fmla="*/ 0 w 179"/>
                <a:gd name="T3" fmla="*/ 0 h 378"/>
                <a:gd name="T4" fmla="*/ 1 w 179"/>
                <a:gd name="T5" fmla="*/ 1 h 378"/>
                <a:gd name="T6" fmla="*/ 1 w 179"/>
                <a:gd name="T7" fmla="*/ 1 h 378"/>
                <a:gd name="T8" fmla="*/ 1 w 179"/>
                <a:gd name="T9" fmla="*/ 1 h 378"/>
                <a:gd name="T10" fmla="*/ 1 w 179"/>
                <a:gd name="T11" fmla="*/ 2 h 378"/>
                <a:gd name="T12" fmla="*/ 0 w 179"/>
                <a:gd name="T13" fmla="*/ 0 h 3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9"/>
                <a:gd name="T22" fmla="*/ 0 h 378"/>
                <a:gd name="T23" fmla="*/ 179 w 179"/>
                <a:gd name="T24" fmla="*/ 378 h 37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9" h="378">
                  <a:moveTo>
                    <a:pt x="0" y="14"/>
                  </a:moveTo>
                  <a:lnTo>
                    <a:pt x="32" y="0"/>
                  </a:lnTo>
                  <a:lnTo>
                    <a:pt x="163" y="293"/>
                  </a:lnTo>
                  <a:lnTo>
                    <a:pt x="147" y="328"/>
                  </a:lnTo>
                  <a:lnTo>
                    <a:pt x="179" y="343"/>
                  </a:lnTo>
                  <a:lnTo>
                    <a:pt x="163" y="378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7" name="Freeform 181"/>
            <p:cNvSpPr>
              <a:spLocks/>
            </p:cNvSpPr>
            <p:nvPr/>
          </p:nvSpPr>
          <p:spPr bwMode="auto">
            <a:xfrm>
              <a:off x="3229" y="2914"/>
              <a:ext cx="60" cy="128"/>
            </a:xfrm>
            <a:custGeom>
              <a:avLst/>
              <a:gdLst>
                <a:gd name="T0" fmla="*/ 0 w 178"/>
                <a:gd name="T1" fmla="*/ 2 h 382"/>
                <a:gd name="T2" fmla="*/ 0 w 178"/>
                <a:gd name="T3" fmla="*/ 2 h 382"/>
                <a:gd name="T4" fmla="*/ 1 w 178"/>
                <a:gd name="T5" fmla="*/ 0 h 382"/>
                <a:gd name="T6" fmla="*/ 1 w 178"/>
                <a:gd name="T7" fmla="*/ 0 h 382"/>
                <a:gd name="T8" fmla="*/ 1 w 178"/>
                <a:gd name="T9" fmla="*/ 0 h 382"/>
                <a:gd name="T10" fmla="*/ 1 w 178"/>
                <a:gd name="T11" fmla="*/ 0 h 382"/>
                <a:gd name="T12" fmla="*/ 0 w 178"/>
                <a:gd name="T13" fmla="*/ 2 h 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8"/>
                <a:gd name="T22" fmla="*/ 0 h 382"/>
                <a:gd name="T23" fmla="*/ 178 w 178"/>
                <a:gd name="T24" fmla="*/ 382 h 3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8" h="382">
                  <a:moveTo>
                    <a:pt x="32" y="382"/>
                  </a:moveTo>
                  <a:lnTo>
                    <a:pt x="0" y="367"/>
                  </a:lnTo>
                  <a:lnTo>
                    <a:pt x="162" y="0"/>
                  </a:lnTo>
                  <a:lnTo>
                    <a:pt x="178" y="36"/>
                  </a:lnTo>
                  <a:lnTo>
                    <a:pt x="146" y="48"/>
                  </a:lnTo>
                  <a:lnTo>
                    <a:pt x="162" y="85"/>
                  </a:lnTo>
                  <a:lnTo>
                    <a:pt x="32" y="38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8" name="Freeform 182"/>
            <p:cNvSpPr>
              <a:spLocks/>
            </p:cNvSpPr>
            <p:nvPr/>
          </p:nvSpPr>
          <p:spPr bwMode="auto">
            <a:xfrm>
              <a:off x="3278" y="2926"/>
              <a:ext cx="60" cy="130"/>
            </a:xfrm>
            <a:custGeom>
              <a:avLst/>
              <a:gdLst>
                <a:gd name="T0" fmla="*/ 0 w 179"/>
                <a:gd name="T1" fmla="*/ 0 h 388"/>
                <a:gd name="T2" fmla="*/ 0 w 179"/>
                <a:gd name="T3" fmla="*/ 0 h 388"/>
                <a:gd name="T4" fmla="*/ 1 w 179"/>
                <a:gd name="T5" fmla="*/ 1 h 388"/>
                <a:gd name="T6" fmla="*/ 1 w 179"/>
                <a:gd name="T7" fmla="*/ 1 h 388"/>
                <a:gd name="T8" fmla="*/ 1 w 179"/>
                <a:gd name="T9" fmla="*/ 1 h 388"/>
                <a:gd name="T10" fmla="*/ 1 w 179"/>
                <a:gd name="T11" fmla="*/ 2 h 388"/>
                <a:gd name="T12" fmla="*/ 0 w 179"/>
                <a:gd name="T13" fmla="*/ 0 h 3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9"/>
                <a:gd name="T22" fmla="*/ 0 h 388"/>
                <a:gd name="T23" fmla="*/ 179 w 179"/>
                <a:gd name="T24" fmla="*/ 388 h 38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9" h="388">
                  <a:moveTo>
                    <a:pt x="0" y="12"/>
                  </a:moveTo>
                  <a:lnTo>
                    <a:pt x="32" y="0"/>
                  </a:lnTo>
                  <a:lnTo>
                    <a:pt x="163" y="303"/>
                  </a:lnTo>
                  <a:lnTo>
                    <a:pt x="148" y="338"/>
                  </a:lnTo>
                  <a:lnTo>
                    <a:pt x="179" y="353"/>
                  </a:lnTo>
                  <a:lnTo>
                    <a:pt x="163" y="388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49" name="Freeform 183"/>
            <p:cNvSpPr>
              <a:spLocks/>
            </p:cNvSpPr>
            <p:nvPr/>
          </p:nvSpPr>
          <p:spPr bwMode="auto">
            <a:xfrm>
              <a:off x="3327" y="2914"/>
              <a:ext cx="62" cy="130"/>
            </a:xfrm>
            <a:custGeom>
              <a:avLst/>
              <a:gdLst>
                <a:gd name="T0" fmla="*/ 0 w 185"/>
                <a:gd name="T1" fmla="*/ 2 h 389"/>
                <a:gd name="T2" fmla="*/ 0 w 185"/>
                <a:gd name="T3" fmla="*/ 2 h 389"/>
                <a:gd name="T4" fmla="*/ 1 w 185"/>
                <a:gd name="T5" fmla="*/ 0 h 389"/>
                <a:gd name="T6" fmla="*/ 1 w 185"/>
                <a:gd name="T7" fmla="*/ 0 h 389"/>
                <a:gd name="T8" fmla="*/ 1 w 185"/>
                <a:gd name="T9" fmla="*/ 0 h 389"/>
                <a:gd name="T10" fmla="*/ 1 w 185"/>
                <a:gd name="T11" fmla="*/ 0 h 389"/>
                <a:gd name="T12" fmla="*/ 0 w 185"/>
                <a:gd name="T13" fmla="*/ 2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5"/>
                <a:gd name="T22" fmla="*/ 0 h 389"/>
                <a:gd name="T23" fmla="*/ 185 w 185"/>
                <a:gd name="T24" fmla="*/ 389 h 3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5" h="389">
                  <a:moveTo>
                    <a:pt x="31" y="389"/>
                  </a:moveTo>
                  <a:lnTo>
                    <a:pt x="0" y="374"/>
                  </a:lnTo>
                  <a:lnTo>
                    <a:pt x="171" y="0"/>
                  </a:lnTo>
                  <a:lnTo>
                    <a:pt x="185" y="40"/>
                  </a:lnTo>
                  <a:lnTo>
                    <a:pt x="152" y="52"/>
                  </a:lnTo>
                  <a:lnTo>
                    <a:pt x="166" y="92"/>
                  </a:lnTo>
                  <a:lnTo>
                    <a:pt x="31" y="389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0" name="Freeform 184"/>
            <p:cNvSpPr>
              <a:spLocks/>
            </p:cNvSpPr>
            <p:nvPr/>
          </p:nvSpPr>
          <p:spPr bwMode="auto">
            <a:xfrm>
              <a:off x="3378" y="2928"/>
              <a:ext cx="53" cy="129"/>
            </a:xfrm>
            <a:custGeom>
              <a:avLst/>
              <a:gdLst>
                <a:gd name="T0" fmla="*/ 0 w 158"/>
                <a:gd name="T1" fmla="*/ 0 h 389"/>
                <a:gd name="T2" fmla="*/ 0 w 158"/>
                <a:gd name="T3" fmla="*/ 0 h 389"/>
                <a:gd name="T4" fmla="*/ 1 w 158"/>
                <a:gd name="T5" fmla="*/ 1 h 389"/>
                <a:gd name="T6" fmla="*/ 1 w 158"/>
                <a:gd name="T7" fmla="*/ 1 h 389"/>
                <a:gd name="T8" fmla="*/ 1 w 158"/>
                <a:gd name="T9" fmla="*/ 1 h 389"/>
                <a:gd name="T10" fmla="*/ 1 w 158"/>
                <a:gd name="T11" fmla="*/ 2 h 389"/>
                <a:gd name="T12" fmla="*/ 0 w 158"/>
                <a:gd name="T13" fmla="*/ 0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89"/>
                <a:gd name="T23" fmla="*/ 158 w 158"/>
                <a:gd name="T24" fmla="*/ 389 h 3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89">
                  <a:moveTo>
                    <a:pt x="0" y="12"/>
                  </a:moveTo>
                  <a:lnTo>
                    <a:pt x="33" y="0"/>
                  </a:lnTo>
                  <a:lnTo>
                    <a:pt x="143" y="295"/>
                  </a:lnTo>
                  <a:lnTo>
                    <a:pt x="126" y="334"/>
                  </a:lnTo>
                  <a:lnTo>
                    <a:pt x="158" y="349"/>
                  </a:lnTo>
                  <a:lnTo>
                    <a:pt x="141" y="389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1" name="Freeform 185"/>
            <p:cNvSpPr>
              <a:spLocks/>
            </p:cNvSpPr>
            <p:nvPr/>
          </p:nvSpPr>
          <p:spPr bwMode="auto">
            <a:xfrm>
              <a:off x="3420" y="2916"/>
              <a:ext cx="60" cy="128"/>
            </a:xfrm>
            <a:custGeom>
              <a:avLst/>
              <a:gdLst>
                <a:gd name="T0" fmla="*/ 0 w 179"/>
                <a:gd name="T1" fmla="*/ 2 h 385"/>
                <a:gd name="T2" fmla="*/ 0 w 179"/>
                <a:gd name="T3" fmla="*/ 2 h 385"/>
                <a:gd name="T4" fmla="*/ 1 w 179"/>
                <a:gd name="T5" fmla="*/ 0 h 385"/>
                <a:gd name="T6" fmla="*/ 1 w 179"/>
                <a:gd name="T7" fmla="*/ 0 h 385"/>
                <a:gd name="T8" fmla="*/ 1 w 179"/>
                <a:gd name="T9" fmla="*/ 0 h 385"/>
                <a:gd name="T10" fmla="*/ 1 w 179"/>
                <a:gd name="T11" fmla="*/ 0 h 385"/>
                <a:gd name="T12" fmla="*/ 0 w 179"/>
                <a:gd name="T13" fmla="*/ 2 h 3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9"/>
                <a:gd name="T22" fmla="*/ 0 h 385"/>
                <a:gd name="T23" fmla="*/ 179 w 179"/>
                <a:gd name="T24" fmla="*/ 385 h 38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9" h="385">
                  <a:moveTo>
                    <a:pt x="32" y="385"/>
                  </a:moveTo>
                  <a:lnTo>
                    <a:pt x="0" y="370"/>
                  </a:lnTo>
                  <a:lnTo>
                    <a:pt x="163" y="0"/>
                  </a:lnTo>
                  <a:lnTo>
                    <a:pt x="179" y="36"/>
                  </a:lnTo>
                  <a:lnTo>
                    <a:pt x="148" y="48"/>
                  </a:lnTo>
                  <a:lnTo>
                    <a:pt x="163" y="84"/>
                  </a:lnTo>
                  <a:lnTo>
                    <a:pt x="32" y="385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2" name="Freeform 186"/>
            <p:cNvSpPr>
              <a:spLocks/>
            </p:cNvSpPr>
            <p:nvPr/>
          </p:nvSpPr>
          <p:spPr bwMode="auto">
            <a:xfrm>
              <a:off x="3469" y="2928"/>
              <a:ext cx="58" cy="126"/>
            </a:xfrm>
            <a:custGeom>
              <a:avLst/>
              <a:gdLst>
                <a:gd name="T0" fmla="*/ 0 w 173"/>
                <a:gd name="T1" fmla="*/ 0 h 380"/>
                <a:gd name="T2" fmla="*/ 0 w 173"/>
                <a:gd name="T3" fmla="*/ 0 h 380"/>
                <a:gd name="T4" fmla="*/ 1 w 173"/>
                <a:gd name="T5" fmla="*/ 1 h 380"/>
                <a:gd name="T6" fmla="*/ 1 w 173"/>
                <a:gd name="T7" fmla="*/ 1 h 380"/>
                <a:gd name="T8" fmla="*/ 1 w 173"/>
                <a:gd name="T9" fmla="*/ 1 h 380"/>
                <a:gd name="T10" fmla="*/ 1 w 173"/>
                <a:gd name="T11" fmla="*/ 2 h 380"/>
                <a:gd name="T12" fmla="*/ 0 w 173"/>
                <a:gd name="T13" fmla="*/ 0 h 3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3"/>
                <a:gd name="T22" fmla="*/ 0 h 380"/>
                <a:gd name="T23" fmla="*/ 173 w 173"/>
                <a:gd name="T24" fmla="*/ 380 h 3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3" h="380">
                  <a:moveTo>
                    <a:pt x="0" y="12"/>
                  </a:moveTo>
                  <a:lnTo>
                    <a:pt x="31" y="0"/>
                  </a:lnTo>
                  <a:lnTo>
                    <a:pt x="158" y="296"/>
                  </a:lnTo>
                  <a:lnTo>
                    <a:pt x="142" y="331"/>
                  </a:lnTo>
                  <a:lnTo>
                    <a:pt x="173" y="345"/>
                  </a:lnTo>
                  <a:lnTo>
                    <a:pt x="158" y="38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3" name="Freeform 187"/>
            <p:cNvSpPr>
              <a:spLocks/>
            </p:cNvSpPr>
            <p:nvPr/>
          </p:nvSpPr>
          <p:spPr bwMode="auto">
            <a:xfrm>
              <a:off x="3517" y="2916"/>
              <a:ext cx="60" cy="127"/>
            </a:xfrm>
            <a:custGeom>
              <a:avLst/>
              <a:gdLst>
                <a:gd name="T0" fmla="*/ 0 w 182"/>
                <a:gd name="T1" fmla="*/ 2 h 381"/>
                <a:gd name="T2" fmla="*/ 0 w 182"/>
                <a:gd name="T3" fmla="*/ 2 h 381"/>
                <a:gd name="T4" fmla="*/ 1 w 182"/>
                <a:gd name="T5" fmla="*/ 0 h 381"/>
                <a:gd name="T6" fmla="*/ 1 w 182"/>
                <a:gd name="T7" fmla="*/ 0 h 381"/>
                <a:gd name="T8" fmla="*/ 1 w 182"/>
                <a:gd name="T9" fmla="*/ 0 h 381"/>
                <a:gd name="T10" fmla="*/ 1 w 182"/>
                <a:gd name="T11" fmla="*/ 0 h 381"/>
                <a:gd name="T12" fmla="*/ 0 w 182"/>
                <a:gd name="T13" fmla="*/ 2 h 38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2"/>
                <a:gd name="T22" fmla="*/ 0 h 381"/>
                <a:gd name="T23" fmla="*/ 182 w 182"/>
                <a:gd name="T24" fmla="*/ 381 h 38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2" h="381">
                  <a:moveTo>
                    <a:pt x="31" y="381"/>
                  </a:moveTo>
                  <a:lnTo>
                    <a:pt x="0" y="367"/>
                  </a:lnTo>
                  <a:lnTo>
                    <a:pt x="167" y="0"/>
                  </a:lnTo>
                  <a:lnTo>
                    <a:pt x="182" y="36"/>
                  </a:lnTo>
                  <a:lnTo>
                    <a:pt x="151" y="48"/>
                  </a:lnTo>
                  <a:lnTo>
                    <a:pt x="167" y="84"/>
                  </a:lnTo>
                  <a:lnTo>
                    <a:pt x="31" y="38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4" name="Freeform 188"/>
            <p:cNvSpPr>
              <a:spLocks/>
            </p:cNvSpPr>
            <p:nvPr/>
          </p:nvSpPr>
          <p:spPr bwMode="auto">
            <a:xfrm>
              <a:off x="3567" y="2928"/>
              <a:ext cx="59" cy="128"/>
            </a:xfrm>
            <a:custGeom>
              <a:avLst/>
              <a:gdLst>
                <a:gd name="T0" fmla="*/ 0 w 177"/>
                <a:gd name="T1" fmla="*/ 0 h 384"/>
                <a:gd name="T2" fmla="*/ 0 w 177"/>
                <a:gd name="T3" fmla="*/ 0 h 384"/>
                <a:gd name="T4" fmla="*/ 1 w 177"/>
                <a:gd name="T5" fmla="*/ 1 h 384"/>
                <a:gd name="T6" fmla="*/ 1 w 177"/>
                <a:gd name="T7" fmla="*/ 1 h 384"/>
                <a:gd name="T8" fmla="*/ 1 w 177"/>
                <a:gd name="T9" fmla="*/ 1 h 384"/>
                <a:gd name="T10" fmla="*/ 1 w 177"/>
                <a:gd name="T11" fmla="*/ 2 h 384"/>
                <a:gd name="T12" fmla="*/ 0 w 177"/>
                <a:gd name="T13" fmla="*/ 0 h 3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"/>
                <a:gd name="T22" fmla="*/ 0 h 384"/>
                <a:gd name="T23" fmla="*/ 177 w 177"/>
                <a:gd name="T24" fmla="*/ 384 h 38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" h="384">
                  <a:moveTo>
                    <a:pt x="0" y="12"/>
                  </a:moveTo>
                  <a:lnTo>
                    <a:pt x="31" y="0"/>
                  </a:lnTo>
                  <a:lnTo>
                    <a:pt x="162" y="299"/>
                  </a:lnTo>
                  <a:lnTo>
                    <a:pt x="146" y="336"/>
                  </a:lnTo>
                  <a:lnTo>
                    <a:pt x="177" y="348"/>
                  </a:lnTo>
                  <a:lnTo>
                    <a:pt x="162" y="38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5" name="Freeform 189"/>
            <p:cNvSpPr>
              <a:spLocks/>
            </p:cNvSpPr>
            <p:nvPr/>
          </p:nvSpPr>
          <p:spPr bwMode="auto">
            <a:xfrm>
              <a:off x="3616" y="2915"/>
              <a:ext cx="57" cy="129"/>
            </a:xfrm>
            <a:custGeom>
              <a:avLst/>
              <a:gdLst>
                <a:gd name="T0" fmla="*/ 0 w 171"/>
                <a:gd name="T1" fmla="*/ 2 h 386"/>
                <a:gd name="T2" fmla="*/ 0 w 171"/>
                <a:gd name="T3" fmla="*/ 2 h 386"/>
                <a:gd name="T4" fmla="*/ 1 w 171"/>
                <a:gd name="T5" fmla="*/ 0 h 386"/>
                <a:gd name="T6" fmla="*/ 1 w 171"/>
                <a:gd name="T7" fmla="*/ 0 h 386"/>
                <a:gd name="T8" fmla="*/ 1 w 171"/>
                <a:gd name="T9" fmla="*/ 0 h 386"/>
                <a:gd name="T10" fmla="*/ 1 w 171"/>
                <a:gd name="T11" fmla="*/ 0 h 386"/>
                <a:gd name="T12" fmla="*/ 0 w 171"/>
                <a:gd name="T13" fmla="*/ 2 h 38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"/>
                <a:gd name="T22" fmla="*/ 0 h 386"/>
                <a:gd name="T23" fmla="*/ 171 w 171"/>
                <a:gd name="T24" fmla="*/ 386 h 38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" h="386">
                  <a:moveTo>
                    <a:pt x="31" y="386"/>
                  </a:moveTo>
                  <a:lnTo>
                    <a:pt x="0" y="374"/>
                  </a:lnTo>
                  <a:lnTo>
                    <a:pt x="156" y="0"/>
                  </a:lnTo>
                  <a:lnTo>
                    <a:pt x="171" y="38"/>
                  </a:lnTo>
                  <a:lnTo>
                    <a:pt x="140" y="50"/>
                  </a:lnTo>
                  <a:lnTo>
                    <a:pt x="156" y="87"/>
                  </a:lnTo>
                  <a:lnTo>
                    <a:pt x="31" y="38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6" name="Freeform 190"/>
            <p:cNvSpPr>
              <a:spLocks/>
            </p:cNvSpPr>
            <p:nvPr/>
          </p:nvSpPr>
          <p:spPr bwMode="auto">
            <a:xfrm>
              <a:off x="3662" y="2928"/>
              <a:ext cx="59" cy="128"/>
            </a:xfrm>
            <a:custGeom>
              <a:avLst/>
              <a:gdLst>
                <a:gd name="T0" fmla="*/ 0 w 175"/>
                <a:gd name="T1" fmla="*/ 0 h 384"/>
                <a:gd name="T2" fmla="*/ 0 w 175"/>
                <a:gd name="T3" fmla="*/ 0 h 384"/>
                <a:gd name="T4" fmla="*/ 1 w 175"/>
                <a:gd name="T5" fmla="*/ 1 h 384"/>
                <a:gd name="T6" fmla="*/ 1 w 175"/>
                <a:gd name="T7" fmla="*/ 1 h 384"/>
                <a:gd name="T8" fmla="*/ 1 w 175"/>
                <a:gd name="T9" fmla="*/ 1 h 384"/>
                <a:gd name="T10" fmla="*/ 1 w 175"/>
                <a:gd name="T11" fmla="*/ 2 h 384"/>
                <a:gd name="T12" fmla="*/ 0 w 175"/>
                <a:gd name="T13" fmla="*/ 0 h 38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5"/>
                <a:gd name="T22" fmla="*/ 0 h 384"/>
                <a:gd name="T23" fmla="*/ 175 w 175"/>
                <a:gd name="T24" fmla="*/ 384 h 38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5" h="384">
                  <a:moveTo>
                    <a:pt x="0" y="12"/>
                  </a:moveTo>
                  <a:lnTo>
                    <a:pt x="31" y="0"/>
                  </a:lnTo>
                  <a:lnTo>
                    <a:pt x="159" y="299"/>
                  </a:lnTo>
                  <a:lnTo>
                    <a:pt x="143" y="334"/>
                  </a:lnTo>
                  <a:lnTo>
                    <a:pt x="175" y="349"/>
                  </a:lnTo>
                  <a:lnTo>
                    <a:pt x="159" y="38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7" name="Freeform 191"/>
            <p:cNvSpPr>
              <a:spLocks/>
            </p:cNvSpPr>
            <p:nvPr/>
          </p:nvSpPr>
          <p:spPr bwMode="auto">
            <a:xfrm>
              <a:off x="3710" y="2914"/>
              <a:ext cx="61" cy="130"/>
            </a:xfrm>
            <a:custGeom>
              <a:avLst/>
              <a:gdLst>
                <a:gd name="T0" fmla="*/ 0 w 182"/>
                <a:gd name="T1" fmla="*/ 2 h 390"/>
                <a:gd name="T2" fmla="*/ 0 w 182"/>
                <a:gd name="T3" fmla="*/ 2 h 390"/>
                <a:gd name="T4" fmla="*/ 1 w 182"/>
                <a:gd name="T5" fmla="*/ 0 h 390"/>
                <a:gd name="T6" fmla="*/ 1 w 182"/>
                <a:gd name="T7" fmla="*/ 0 h 390"/>
                <a:gd name="T8" fmla="*/ 1 w 182"/>
                <a:gd name="T9" fmla="*/ 0 h 390"/>
                <a:gd name="T10" fmla="*/ 1 w 182"/>
                <a:gd name="T11" fmla="*/ 0 h 390"/>
                <a:gd name="T12" fmla="*/ 0 w 182"/>
                <a:gd name="T13" fmla="*/ 2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2"/>
                <a:gd name="T22" fmla="*/ 0 h 390"/>
                <a:gd name="T23" fmla="*/ 182 w 182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2" h="390">
                  <a:moveTo>
                    <a:pt x="32" y="390"/>
                  </a:moveTo>
                  <a:lnTo>
                    <a:pt x="0" y="375"/>
                  </a:lnTo>
                  <a:lnTo>
                    <a:pt x="166" y="0"/>
                  </a:lnTo>
                  <a:lnTo>
                    <a:pt x="182" y="37"/>
                  </a:lnTo>
                  <a:lnTo>
                    <a:pt x="150" y="49"/>
                  </a:lnTo>
                  <a:lnTo>
                    <a:pt x="166" y="87"/>
                  </a:lnTo>
                  <a:lnTo>
                    <a:pt x="32" y="39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8" name="Freeform 192"/>
            <p:cNvSpPr>
              <a:spLocks/>
            </p:cNvSpPr>
            <p:nvPr/>
          </p:nvSpPr>
          <p:spPr bwMode="auto">
            <a:xfrm>
              <a:off x="3760" y="2926"/>
              <a:ext cx="58" cy="130"/>
            </a:xfrm>
            <a:custGeom>
              <a:avLst/>
              <a:gdLst>
                <a:gd name="T0" fmla="*/ 0 w 174"/>
                <a:gd name="T1" fmla="*/ 0 h 389"/>
                <a:gd name="T2" fmla="*/ 0 w 174"/>
                <a:gd name="T3" fmla="*/ 0 h 389"/>
                <a:gd name="T4" fmla="*/ 1 w 174"/>
                <a:gd name="T5" fmla="*/ 1 h 389"/>
                <a:gd name="T6" fmla="*/ 1 w 174"/>
                <a:gd name="T7" fmla="*/ 1 h 389"/>
                <a:gd name="T8" fmla="*/ 1 w 174"/>
                <a:gd name="T9" fmla="*/ 1 h 389"/>
                <a:gd name="T10" fmla="*/ 1 w 174"/>
                <a:gd name="T11" fmla="*/ 2 h 389"/>
                <a:gd name="T12" fmla="*/ 0 w 174"/>
                <a:gd name="T13" fmla="*/ 0 h 3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4"/>
                <a:gd name="T22" fmla="*/ 0 h 389"/>
                <a:gd name="T23" fmla="*/ 174 w 174"/>
                <a:gd name="T24" fmla="*/ 389 h 38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4" h="389">
                  <a:moveTo>
                    <a:pt x="0" y="12"/>
                  </a:moveTo>
                  <a:lnTo>
                    <a:pt x="32" y="0"/>
                  </a:lnTo>
                  <a:lnTo>
                    <a:pt x="158" y="302"/>
                  </a:lnTo>
                  <a:lnTo>
                    <a:pt x="143" y="338"/>
                  </a:lnTo>
                  <a:lnTo>
                    <a:pt x="174" y="353"/>
                  </a:lnTo>
                  <a:lnTo>
                    <a:pt x="158" y="389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59" name="Freeform 193"/>
            <p:cNvSpPr>
              <a:spLocks/>
            </p:cNvSpPr>
            <p:nvPr/>
          </p:nvSpPr>
          <p:spPr bwMode="auto">
            <a:xfrm>
              <a:off x="3808" y="2915"/>
              <a:ext cx="59" cy="129"/>
            </a:xfrm>
            <a:custGeom>
              <a:avLst/>
              <a:gdLst>
                <a:gd name="T0" fmla="*/ 0 w 178"/>
                <a:gd name="T1" fmla="*/ 2 h 387"/>
                <a:gd name="T2" fmla="*/ 0 w 178"/>
                <a:gd name="T3" fmla="*/ 2 h 387"/>
                <a:gd name="T4" fmla="*/ 1 w 178"/>
                <a:gd name="T5" fmla="*/ 0 h 387"/>
                <a:gd name="T6" fmla="*/ 1 w 178"/>
                <a:gd name="T7" fmla="*/ 0 h 387"/>
                <a:gd name="T8" fmla="*/ 1 w 178"/>
                <a:gd name="T9" fmla="*/ 0 h 387"/>
                <a:gd name="T10" fmla="*/ 1 w 178"/>
                <a:gd name="T11" fmla="*/ 0 h 387"/>
                <a:gd name="T12" fmla="*/ 0 w 178"/>
                <a:gd name="T13" fmla="*/ 2 h 3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8"/>
                <a:gd name="T22" fmla="*/ 0 h 387"/>
                <a:gd name="T23" fmla="*/ 178 w 178"/>
                <a:gd name="T24" fmla="*/ 387 h 3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8" h="387">
                  <a:moveTo>
                    <a:pt x="31" y="387"/>
                  </a:moveTo>
                  <a:lnTo>
                    <a:pt x="0" y="372"/>
                  </a:lnTo>
                  <a:lnTo>
                    <a:pt x="162" y="0"/>
                  </a:lnTo>
                  <a:lnTo>
                    <a:pt x="178" y="38"/>
                  </a:lnTo>
                  <a:lnTo>
                    <a:pt x="147" y="50"/>
                  </a:lnTo>
                  <a:lnTo>
                    <a:pt x="162" y="87"/>
                  </a:lnTo>
                  <a:lnTo>
                    <a:pt x="31" y="387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60" name="Freeform 194"/>
            <p:cNvSpPr>
              <a:spLocks/>
            </p:cNvSpPr>
            <p:nvPr/>
          </p:nvSpPr>
          <p:spPr bwMode="auto">
            <a:xfrm>
              <a:off x="3857" y="2928"/>
              <a:ext cx="57" cy="130"/>
            </a:xfrm>
            <a:custGeom>
              <a:avLst/>
              <a:gdLst>
                <a:gd name="T0" fmla="*/ 0 w 171"/>
                <a:gd name="T1" fmla="*/ 0 h 390"/>
                <a:gd name="T2" fmla="*/ 0 w 171"/>
                <a:gd name="T3" fmla="*/ 0 h 390"/>
                <a:gd name="T4" fmla="*/ 1 w 171"/>
                <a:gd name="T5" fmla="*/ 1 h 390"/>
                <a:gd name="T6" fmla="*/ 1 w 171"/>
                <a:gd name="T7" fmla="*/ 1 h 390"/>
                <a:gd name="T8" fmla="*/ 1 w 171"/>
                <a:gd name="T9" fmla="*/ 1 h 390"/>
                <a:gd name="T10" fmla="*/ 1 w 171"/>
                <a:gd name="T11" fmla="*/ 2 h 390"/>
                <a:gd name="T12" fmla="*/ 0 w 171"/>
                <a:gd name="T13" fmla="*/ 0 h 39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1"/>
                <a:gd name="T22" fmla="*/ 0 h 390"/>
                <a:gd name="T23" fmla="*/ 171 w 171"/>
                <a:gd name="T24" fmla="*/ 390 h 39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1" h="390">
                  <a:moveTo>
                    <a:pt x="0" y="12"/>
                  </a:moveTo>
                  <a:lnTo>
                    <a:pt x="31" y="0"/>
                  </a:lnTo>
                  <a:lnTo>
                    <a:pt x="155" y="301"/>
                  </a:lnTo>
                  <a:lnTo>
                    <a:pt x="140" y="339"/>
                  </a:lnTo>
                  <a:lnTo>
                    <a:pt x="171" y="351"/>
                  </a:lnTo>
                  <a:lnTo>
                    <a:pt x="155" y="39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61" name="Freeform 195"/>
            <p:cNvSpPr>
              <a:spLocks/>
            </p:cNvSpPr>
            <p:nvPr/>
          </p:nvSpPr>
          <p:spPr bwMode="auto">
            <a:xfrm>
              <a:off x="3903" y="2928"/>
              <a:ext cx="56" cy="117"/>
            </a:xfrm>
            <a:custGeom>
              <a:avLst/>
              <a:gdLst>
                <a:gd name="T0" fmla="*/ 0 w 167"/>
                <a:gd name="T1" fmla="*/ 1 h 351"/>
                <a:gd name="T2" fmla="*/ 0 w 167"/>
                <a:gd name="T3" fmla="*/ 1 h 351"/>
                <a:gd name="T4" fmla="*/ 1 w 167"/>
                <a:gd name="T5" fmla="*/ 0 h 351"/>
                <a:gd name="T6" fmla="*/ 1 w 167"/>
                <a:gd name="T7" fmla="*/ 0 h 351"/>
                <a:gd name="T8" fmla="*/ 0 w 167"/>
                <a:gd name="T9" fmla="*/ 1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351"/>
                <a:gd name="T17" fmla="*/ 167 w 167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351">
                  <a:moveTo>
                    <a:pt x="31" y="351"/>
                  </a:moveTo>
                  <a:lnTo>
                    <a:pt x="0" y="339"/>
                  </a:lnTo>
                  <a:lnTo>
                    <a:pt x="136" y="0"/>
                  </a:lnTo>
                  <a:lnTo>
                    <a:pt x="167" y="12"/>
                  </a:lnTo>
                  <a:lnTo>
                    <a:pt x="31" y="351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62" name="Freeform 196"/>
            <p:cNvSpPr>
              <a:spLocks/>
            </p:cNvSpPr>
            <p:nvPr/>
          </p:nvSpPr>
          <p:spPr bwMode="auto">
            <a:xfrm>
              <a:off x="3824" y="3099"/>
              <a:ext cx="23" cy="0"/>
            </a:xfrm>
            <a:custGeom>
              <a:avLst/>
              <a:gdLst>
                <a:gd name="T0" fmla="*/ 0 w 70"/>
                <a:gd name="T1" fmla="*/ 0 w 70"/>
                <a:gd name="T2" fmla="*/ 0 w 70"/>
                <a:gd name="T3" fmla="*/ 0 60000 65536"/>
                <a:gd name="T4" fmla="*/ 0 60000 65536"/>
                <a:gd name="T5" fmla="*/ 0 60000 65536"/>
                <a:gd name="T6" fmla="*/ 0 w 70"/>
                <a:gd name="T7" fmla="*/ 70 w 70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T6" t="0" r="T7" b="0"/>
              <a:pathLst>
                <a:path w="70">
                  <a:moveTo>
                    <a:pt x="0" y="0"/>
                  </a:moveTo>
                  <a:lnTo>
                    <a:pt x="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93" name="Rectangle 198"/>
          <p:cNvSpPr>
            <a:spLocks noChangeArrowheads="1"/>
          </p:cNvSpPr>
          <p:nvPr/>
        </p:nvSpPr>
        <p:spPr bwMode="auto">
          <a:xfrm>
            <a:off x="6577013" y="4919663"/>
            <a:ext cx="39687" cy="746125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94" name="Group 306"/>
          <p:cNvGrpSpPr>
            <a:grpSpLocks/>
          </p:cNvGrpSpPr>
          <p:nvPr/>
        </p:nvGrpSpPr>
        <p:grpSpPr bwMode="auto">
          <a:xfrm>
            <a:off x="6167438" y="5495925"/>
            <a:ext cx="879475" cy="728663"/>
            <a:chOff x="3586" y="3462"/>
            <a:chExt cx="512" cy="459"/>
          </a:xfrm>
        </p:grpSpPr>
        <p:sp>
          <p:nvSpPr>
            <p:cNvPr id="41219" name="Freeform 6"/>
            <p:cNvSpPr>
              <a:spLocks/>
            </p:cNvSpPr>
            <p:nvPr/>
          </p:nvSpPr>
          <p:spPr bwMode="auto">
            <a:xfrm>
              <a:off x="3602" y="3619"/>
              <a:ext cx="479" cy="285"/>
            </a:xfrm>
            <a:custGeom>
              <a:avLst/>
              <a:gdLst>
                <a:gd name="T0" fmla="*/ 6 w 1437"/>
                <a:gd name="T1" fmla="*/ 1 h 855"/>
                <a:gd name="T2" fmla="*/ 6 w 1437"/>
                <a:gd name="T3" fmla="*/ 4 h 855"/>
                <a:gd name="T4" fmla="*/ 0 w 1437"/>
                <a:gd name="T5" fmla="*/ 4 h 855"/>
                <a:gd name="T6" fmla="*/ 0 w 1437"/>
                <a:gd name="T7" fmla="*/ 1 h 855"/>
                <a:gd name="T8" fmla="*/ 0 w 1437"/>
                <a:gd name="T9" fmla="*/ 1 h 855"/>
                <a:gd name="T10" fmla="*/ 0 w 1437"/>
                <a:gd name="T11" fmla="*/ 1 h 855"/>
                <a:gd name="T12" fmla="*/ 0 w 1437"/>
                <a:gd name="T13" fmla="*/ 1 h 855"/>
                <a:gd name="T14" fmla="*/ 0 w 1437"/>
                <a:gd name="T15" fmla="*/ 0 h 855"/>
                <a:gd name="T16" fmla="*/ 1 w 1437"/>
                <a:gd name="T17" fmla="*/ 0 h 855"/>
                <a:gd name="T18" fmla="*/ 2 w 1437"/>
                <a:gd name="T19" fmla="*/ 0 h 855"/>
                <a:gd name="T20" fmla="*/ 2 w 1437"/>
                <a:gd name="T21" fmla="*/ 0 h 855"/>
                <a:gd name="T22" fmla="*/ 3 w 1437"/>
                <a:gd name="T23" fmla="*/ 0 h 855"/>
                <a:gd name="T24" fmla="*/ 3 w 1437"/>
                <a:gd name="T25" fmla="*/ 0 h 855"/>
                <a:gd name="T26" fmla="*/ 3 w 1437"/>
                <a:gd name="T27" fmla="*/ 0 h 855"/>
                <a:gd name="T28" fmla="*/ 3 w 1437"/>
                <a:gd name="T29" fmla="*/ 0 h 855"/>
                <a:gd name="T30" fmla="*/ 4 w 1437"/>
                <a:gd name="T31" fmla="*/ 0 h 855"/>
                <a:gd name="T32" fmla="*/ 4 w 1437"/>
                <a:gd name="T33" fmla="*/ 0 h 855"/>
                <a:gd name="T34" fmla="*/ 4 w 1437"/>
                <a:gd name="T35" fmla="*/ 0 h 855"/>
                <a:gd name="T36" fmla="*/ 5 w 1437"/>
                <a:gd name="T37" fmla="*/ 0 h 855"/>
                <a:gd name="T38" fmla="*/ 5 w 1437"/>
                <a:gd name="T39" fmla="*/ 0 h 855"/>
                <a:gd name="T40" fmla="*/ 5 w 1437"/>
                <a:gd name="T41" fmla="*/ 0 h 855"/>
                <a:gd name="T42" fmla="*/ 5 w 1437"/>
                <a:gd name="T43" fmla="*/ 0 h 855"/>
                <a:gd name="T44" fmla="*/ 6 w 1437"/>
                <a:gd name="T45" fmla="*/ 1 h 855"/>
                <a:gd name="T46" fmla="*/ 6 w 1437"/>
                <a:gd name="T47" fmla="*/ 1 h 855"/>
                <a:gd name="T48" fmla="*/ 6 w 1437"/>
                <a:gd name="T49" fmla="*/ 1 h 855"/>
                <a:gd name="T50" fmla="*/ 6 w 1437"/>
                <a:gd name="T51" fmla="*/ 1 h 855"/>
                <a:gd name="T52" fmla="*/ 6 w 1437"/>
                <a:gd name="T53" fmla="*/ 0 h 855"/>
                <a:gd name="T54" fmla="*/ 6 w 1437"/>
                <a:gd name="T55" fmla="*/ 1 h 85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437"/>
                <a:gd name="T85" fmla="*/ 0 h 855"/>
                <a:gd name="T86" fmla="*/ 1437 w 1437"/>
                <a:gd name="T87" fmla="*/ 855 h 855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437" h="855">
                  <a:moveTo>
                    <a:pt x="1436" y="133"/>
                  </a:moveTo>
                  <a:lnTo>
                    <a:pt x="1437" y="855"/>
                  </a:lnTo>
                  <a:lnTo>
                    <a:pt x="0" y="855"/>
                  </a:lnTo>
                  <a:lnTo>
                    <a:pt x="0" y="135"/>
                  </a:lnTo>
                  <a:lnTo>
                    <a:pt x="79" y="135"/>
                  </a:lnTo>
                  <a:lnTo>
                    <a:pt x="0" y="135"/>
                  </a:lnTo>
                  <a:lnTo>
                    <a:pt x="62" y="130"/>
                  </a:lnTo>
                  <a:lnTo>
                    <a:pt x="118" y="118"/>
                  </a:lnTo>
                  <a:lnTo>
                    <a:pt x="324" y="41"/>
                  </a:lnTo>
                  <a:lnTo>
                    <a:pt x="382" y="29"/>
                  </a:lnTo>
                  <a:lnTo>
                    <a:pt x="447" y="24"/>
                  </a:lnTo>
                  <a:lnTo>
                    <a:pt x="646" y="94"/>
                  </a:lnTo>
                  <a:lnTo>
                    <a:pt x="709" y="106"/>
                  </a:lnTo>
                  <a:lnTo>
                    <a:pt x="748" y="107"/>
                  </a:lnTo>
                  <a:lnTo>
                    <a:pt x="809" y="89"/>
                  </a:lnTo>
                  <a:lnTo>
                    <a:pt x="936" y="30"/>
                  </a:lnTo>
                  <a:lnTo>
                    <a:pt x="1003" y="7"/>
                  </a:lnTo>
                  <a:lnTo>
                    <a:pt x="1052" y="0"/>
                  </a:lnTo>
                  <a:lnTo>
                    <a:pt x="1105" y="2"/>
                  </a:lnTo>
                  <a:lnTo>
                    <a:pt x="1150" y="15"/>
                  </a:lnTo>
                  <a:lnTo>
                    <a:pt x="1203" y="46"/>
                  </a:lnTo>
                  <a:lnTo>
                    <a:pt x="1302" y="112"/>
                  </a:lnTo>
                  <a:lnTo>
                    <a:pt x="1342" y="130"/>
                  </a:lnTo>
                  <a:lnTo>
                    <a:pt x="1380" y="134"/>
                  </a:lnTo>
                  <a:lnTo>
                    <a:pt x="1400" y="130"/>
                  </a:lnTo>
                  <a:lnTo>
                    <a:pt x="1418" y="122"/>
                  </a:lnTo>
                  <a:lnTo>
                    <a:pt x="1436" y="107"/>
                  </a:lnTo>
                  <a:lnTo>
                    <a:pt x="1436" y="133"/>
                  </a:lnTo>
                  <a:close/>
                </a:path>
              </a:pathLst>
            </a:custGeom>
            <a:solidFill>
              <a:srgbClr val="FFCC99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20" name="Freeform 159"/>
            <p:cNvSpPr>
              <a:spLocks/>
            </p:cNvSpPr>
            <p:nvPr/>
          </p:nvSpPr>
          <p:spPr bwMode="auto">
            <a:xfrm>
              <a:off x="3586" y="3472"/>
              <a:ext cx="24" cy="0"/>
            </a:xfrm>
            <a:custGeom>
              <a:avLst/>
              <a:gdLst>
                <a:gd name="T0" fmla="*/ 0 w 70"/>
                <a:gd name="T1" fmla="*/ 0 w 70"/>
                <a:gd name="T2" fmla="*/ 0 w 70"/>
                <a:gd name="T3" fmla="*/ 0 60000 65536"/>
                <a:gd name="T4" fmla="*/ 0 60000 65536"/>
                <a:gd name="T5" fmla="*/ 0 60000 65536"/>
                <a:gd name="T6" fmla="*/ 0 w 70"/>
                <a:gd name="T7" fmla="*/ 70 w 70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T6" t="0" r="T7" b="0"/>
              <a:pathLst>
                <a:path w="70">
                  <a:moveTo>
                    <a:pt x="0" y="0"/>
                  </a:moveTo>
                  <a:lnTo>
                    <a:pt x="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21" name="Freeform 160"/>
            <p:cNvSpPr>
              <a:spLocks/>
            </p:cNvSpPr>
            <p:nvPr/>
          </p:nvSpPr>
          <p:spPr bwMode="auto">
            <a:xfrm>
              <a:off x="4074" y="3475"/>
              <a:ext cx="24" cy="0"/>
            </a:xfrm>
            <a:custGeom>
              <a:avLst/>
              <a:gdLst>
                <a:gd name="T0" fmla="*/ 0 w 70"/>
                <a:gd name="T1" fmla="*/ 0 w 70"/>
                <a:gd name="T2" fmla="*/ 0 w 70"/>
                <a:gd name="T3" fmla="*/ 0 60000 65536"/>
                <a:gd name="T4" fmla="*/ 0 60000 65536"/>
                <a:gd name="T5" fmla="*/ 0 60000 65536"/>
                <a:gd name="T6" fmla="*/ 0 w 70"/>
                <a:gd name="T7" fmla="*/ 70 w 70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T6" t="0" r="T7" b="0"/>
              <a:pathLst>
                <a:path w="70">
                  <a:moveTo>
                    <a:pt x="0" y="0"/>
                  </a:moveTo>
                  <a:lnTo>
                    <a:pt x="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22" name="Freeform 161"/>
            <p:cNvSpPr>
              <a:spLocks/>
            </p:cNvSpPr>
            <p:nvPr/>
          </p:nvSpPr>
          <p:spPr bwMode="auto">
            <a:xfrm>
              <a:off x="3586" y="3472"/>
              <a:ext cx="24" cy="449"/>
            </a:xfrm>
            <a:custGeom>
              <a:avLst/>
              <a:gdLst>
                <a:gd name="T0" fmla="*/ 0 w 70"/>
                <a:gd name="T1" fmla="*/ 0 h 1347"/>
                <a:gd name="T2" fmla="*/ 0 w 70"/>
                <a:gd name="T3" fmla="*/ 0 h 1347"/>
                <a:gd name="T4" fmla="*/ 0 w 70"/>
                <a:gd name="T5" fmla="*/ 5 h 1347"/>
                <a:gd name="T6" fmla="*/ 0 w 70"/>
                <a:gd name="T7" fmla="*/ 5 h 1347"/>
                <a:gd name="T8" fmla="*/ 0 w 70"/>
                <a:gd name="T9" fmla="*/ 6 h 1347"/>
                <a:gd name="T10" fmla="*/ 0 w 70"/>
                <a:gd name="T11" fmla="*/ 6 h 1347"/>
                <a:gd name="T12" fmla="*/ 0 w 70"/>
                <a:gd name="T13" fmla="*/ 0 h 13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0"/>
                <a:gd name="T22" fmla="*/ 0 h 1347"/>
                <a:gd name="T23" fmla="*/ 70 w 70"/>
                <a:gd name="T24" fmla="*/ 1347 h 13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0" h="1347">
                  <a:moveTo>
                    <a:pt x="0" y="0"/>
                  </a:moveTo>
                  <a:lnTo>
                    <a:pt x="70" y="0"/>
                  </a:lnTo>
                  <a:lnTo>
                    <a:pt x="70" y="1277"/>
                  </a:lnTo>
                  <a:lnTo>
                    <a:pt x="35" y="1277"/>
                  </a:lnTo>
                  <a:lnTo>
                    <a:pt x="35" y="1347"/>
                  </a:lnTo>
                  <a:lnTo>
                    <a:pt x="0" y="1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23" name="Freeform 162"/>
            <p:cNvSpPr>
              <a:spLocks/>
            </p:cNvSpPr>
            <p:nvPr/>
          </p:nvSpPr>
          <p:spPr bwMode="auto">
            <a:xfrm>
              <a:off x="3598" y="3898"/>
              <a:ext cx="500" cy="23"/>
            </a:xfrm>
            <a:custGeom>
              <a:avLst/>
              <a:gdLst>
                <a:gd name="T0" fmla="*/ 0 w 1499"/>
                <a:gd name="T1" fmla="*/ 0 h 70"/>
                <a:gd name="T2" fmla="*/ 0 w 1499"/>
                <a:gd name="T3" fmla="*/ 0 h 70"/>
                <a:gd name="T4" fmla="*/ 6 w 1499"/>
                <a:gd name="T5" fmla="*/ 0 h 70"/>
                <a:gd name="T6" fmla="*/ 6 w 1499"/>
                <a:gd name="T7" fmla="*/ 0 h 70"/>
                <a:gd name="T8" fmla="*/ 6 w 1499"/>
                <a:gd name="T9" fmla="*/ 0 h 70"/>
                <a:gd name="T10" fmla="*/ 6 w 1499"/>
                <a:gd name="T11" fmla="*/ 0 h 70"/>
                <a:gd name="T12" fmla="*/ 0 w 1499"/>
                <a:gd name="T13" fmla="*/ 0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99"/>
                <a:gd name="T22" fmla="*/ 0 h 70"/>
                <a:gd name="T23" fmla="*/ 1499 w 1499"/>
                <a:gd name="T24" fmla="*/ 70 h 7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99" h="70">
                  <a:moveTo>
                    <a:pt x="0" y="70"/>
                  </a:moveTo>
                  <a:lnTo>
                    <a:pt x="0" y="0"/>
                  </a:lnTo>
                  <a:lnTo>
                    <a:pt x="1429" y="0"/>
                  </a:lnTo>
                  <a:lnTo>
                    <a:pt x="1429" y="35"/>
                  </a:lnTo>
                  <a:lnTo>
                    <a:pt x="1499" y="35"/>
                  </a:lnTo>
                  <a:lnTo>
                    <a:pt x="1499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24" name="Rectangle 163"/>
            <p:cNvSpPr>
              <a:spLocks noChangeArrowheads="1"/>
            </p:cNvSpPr>
            <p:nvPr/>
          </p:nvSpPr>
          <p:spPr bwMode="auto">
            <a:xfrm>
              <a:off x="4074" y="3475"/>
              <a:ext cx="24" cy="435"/>
            </a:xfrm>
            <a:prstGeom prst="rect">
              <a:avLst/>
            </a:prstGeom>
            <a:solidFill>
              <a:srgbClr val="000000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225" name="Freeform 197"/>
            <p:cNvSpPr>
              <a:spLocks/>
            </p:cNvSpPr>
            <p:nvPr/>
          </p:nvSpPr>
          <p:spPr bwMode="auto">
            <a:xfrm>
              <a:off x="3824" y="3569"/>
              <a:ext cx="23" cy="0"/>
            </a:xfrm>
            <a:custGeom>
              <a:avLst/>
              <a:gdLst>
                <a:gd name="T0" fmla="*/ 0 w 70"/>
                <a:gd name="T1" fmla="*/ 0 w 70"/>
                <a:gd name="T2" fmla="*/ 0 w 70"/>
                <a:gd name="T3" fmla="*/ 0 60000 65536"/>
                <a:gd name="T4" fmla="*/ 0 60000 65536"/>
                <a:gd name="T5" fmla="*/ 0 60000 65536"/>
                <a:gd name="T6" fmla="*/ 0 w 70"/>
                <a:gd name="T7" fmla="*/ 70 w 70"/>
              </a:gdLst>
              <a:ahLst/>
              <a:cxnLst>
                <a:cxn ang="T3">
                  <a:pos x="T0" y="0"/>
                </a:cxn>
                <a:cxn ang="T4">
                  <a:pos x="T1" y="0"/>
                </a:cxn>
                <a:cxn ang="T5">
                  <a:pos x="T2" y="0"/>
                </a:cxn>
              </a:cxnLst>
              <a:rect l="T6" t="0" r="T7" b="0"/>
              <a:pathLst>
                <a:path w="70">
                  <a:moveTo>
                    <a:pt x="70" y="0"/>
                  </a:moveTo>
                  <a:lnTo>
                    <a:pt x="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26" name="Freeform 199"/>
            <p:cNvSpPr>
              <a:spLocks/>
            </p:cNvSpPr>
            <p:nvPr/>
          </p:nvSpPr>
          <p:spPr bwMode="auto">
            <a:xfrm>
              <a:off x="3787" y="3473"/>
              <a:ext cx="96" cy="96"/>
            </a:xfrm>
            <a:custGeom>
              <a:avLst/>
              <a:gdLst>
                <a:gd name="T0" fmla="*/ 1 w 287"/>
                <a:gd name="T1" fmla="*/ 0 h 288"/>
                <a:gd name="T2" fmla="*/ 1 w 287"/>
                <a:gd name="T3" fmla="*/ 1 h 288"/>
                <a:gd name="T4" fmla="*/ 0 w 287"/>
                <a:gd name="T5" fmla="*/ 0 h 288"/>
                <a:gd name="T6" fmla="*/ 1 w 287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7"/>
                <a:gd name="T13" fmla="*/ 0 h 288"/>
                <a:gd name="T14" fmla="*/ 287 w 287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7" h="288">
                  <a:moveTo>
                    <a:pt x="287" y="0"/>
                  </a:moveTo>
                  <a:lnTo>
                    <a:pt x="144" y="288"/>
                  </a:lnTo>
                  <a:lnTo>
                    <a:pt x="0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F0000"/>
            </a:solidFill>
            <a:ln w="3810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27" name="Freeform 200"/>
            <p:cNvSpPr>
              <a:spLocks/>
            </p:cNvSpPr>
            <p:nvPr/>
          </p:nvSpPr>
          <p:spPr bwMode="auto">
            <a:xfrm>
              <a:off x="3825" y="3468"/>
              <a:ext cx="69" cy="127"/>
            </a:xfrm>
            <a:custGeom>
              <a:avLst/>
              <a:gdLst>
                <a:gd name="T0" fmla="*/ 1 w 207"/>
                <a:gd name="T1" fmla="*/ 0 h 382"/>
                <a:gd name="T2" fmla="*/ 1 w 207"/>
                <a:gd name="T3" fmla="*/ 0 h 382"/>
                <a:gd name="T4" fmla="*/ 0 w 207"/>
                <a:gd name="T5" fmla="*/ 2 h 382"/>
                <a:gd name="T6" fmla="*/ 0 w 207"/>
                <a:gd name="T7" fmla="*/ 1 h 382"/>
                <a:gd name="T8" fmla="*/ 0 w 207"/>
                <a:gd name="T9" fmla="*/ 1 h 382"/>
                <a:gd name="T10" fmla="*/ 0 w 207"/>
                <a:gd name="T11" fmla="*/ 1 h 382"/>
                <a:gd name="T12" fmla="*/ 1 w 207"/>
                <a:gd name="T13" fmla="*/ 0 h 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7"/>
                <a:gd name="T22" fmla="*/ 0 h 382"/>
                <a:gd name="T23" fmla="*/ 207 w 207"/>
                <a:gd name="T24" fmla="*/ 382 h 3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7" h="382">
                  <a:moveTo>
                    <a:pt x="144" y="0"/>
                  </a:moveTo>
                  <a:lnTo>
                    <a:pt x="207" y="32"/>
                  </a:lnTo>
                  <a:lnTo>
                    <a:pt x="32" y="382"/>
                  </a:lnTo>
                  <a:lnTo>
                    <a:pt x="0" y="319"/>
                  </a:lnTo>
                  <a:lnTo>
                    <a:pt x="63" y="288"/>
                  </a:lnTo>
                  <a:lnTo>
                    <a:pt x="32" y="225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28" name="Freeform 201"/>
            <p:cNvSpPr>
              <a:spLocks/>
            </p:cNvSpPr>
            <p:nvPr/>
          </p:nvSpPr>
          <p:spPr bwMode="auto">
            <a:xfrm>
              <a:off x="3768" y="3462"/>
              <a:ext cx="78" cy="112"/>
            </a:xfrm>
            <a:custGeom>
              <a:avLst/>
              <a:gdLst>
                <a:gd name="T0" fmla="*/ 1 w 232"/>
                <a:gd name="T1" fmla="*/ 1 h 338"/>
                <a:gd name="T2" fmla="*/ 1 w 232"/>
                <a:gd name="T3" fmla="*/ 1 h 338"/>
                <a:gd name="T4" fmla="*/ 0 w 232"/>
                <a:gd name="T5" fmla="*/ 0 h 338"/>
                <a:gd name="T6" fmla="*/ 0 w 232"/>
                <a:gd name="T7" fmla="*/ 0 h 338"/>
                <a:gd name="T8" fmla="*/ 0 w 232"/>
                <a:gd name="T9" fmla="*/ 0 h 338"/>
                <a:gd name="T10" fmla="*/ 0 w 232"/>
                <a:gd name="T11" fmla="*/ 0 h 338"/>
                <a:gd name="T12" fmla="*/ 1 w 232"/>
                <a:gd name="T13" fmla="*/ 1 h 3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2"/>
                <a:gd name="T22" fmla="*/ 0 h 338"/>
                <a:gd name="T23" fmla="*/ 232 w 232"/>
                <a:gd name="T24" fmla="*/ 338 h 3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2" h="338">
                  <a:moveTo>
                    <a:pt x="232" y="307"/>
                  </a:moveTo>
                  <a:lnTo>
                    <a:pt x="169" y="338"/>
                  </a:lnTo>
                  <a:lnTo>
                    <a:pt x="0" y="0"/>
                  </a:lnTo>
                  <a:lnTo>
                    <a:pt x="57" y="0"/>
                  </a:lnTo>
                  <a:lnTo>
                    <a:pt x="57" y="70"/>
                  </a:lnTo>
                  <a:lnTo>
                    <a:pt x="114" y="70"/>
                  </a:lnTo>
                  <a:lnTo>
                    <a:pt x="232" y="307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1229" name="Freeform 202"/>
            <p:cNvSpPr>
              <a:spLocks/>
            </p:cNvSpPr>
            <p:nvPr/>
          </p:nvSpPr>
          <p:spPr bwMode="auto">
            <a:xfrm>
              <a:off x="3787" y="3462"/>
              <a:ext cx="115" cy="23"/>
            </a:xfrm>
            <a:custGeom>
              <a:avLst/>
              <a:gdLst>
                <a:gd name="T0" fmla="*/ 0 w 344"/>
                <a:gd name="T1" fmla="*/ 0 h 70"/>
                <a:gd name="T2" fmla="*/ 0 w 344"/>
                <a:gd name="T3" fmla="*/ 0 h 70"/>
                <a:gd name="T4" fmla="*/ 1 w 344"/>
                <a:gd name="T5" fmla="*/ 0 h 70"/>
                <a:gd name="T6" fmla="*/ 1 w 344"/>
                <a:gd name="T7" fmla="*/ 0 h 70"/>
                <a:gd name="T8" fmla="*/ 1 w 344"/>
                <a:gd name="T9" fmla="*/ 0 h 70"/>
                <a:gd name="T10" fmla="*/ 1 w 344"/>
                <a:gd name="T11" fmla="*/ 0 h 70"/>
                <a:gd name="T12" fmla="*/ 0 w 344"/>
                <a:gd name="T13" fmla="*/ 0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44"/>
                <a:gd name="T22" fmla="*/ 0 h 70"/>
                <a:gd name="T23" fmla="*/ 344 w 344"/>
                <a:gd name="T24" fmla="*/ 70 h 7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44" h="70">
                  <a:moveTo>
                    <a:pt x="0" y="70"/>
                  </a:moveTo>
                  <a:lnTo>
                    <a:pt x="0" y="0"/>
                  </a:lnTo>
                  <a:lnTo>
                    <a:pt x="344" y="0"/>
                  </a:lnTo>
                  <a:lnTo>
                    <a:pt x="319" y="51"/>
                  </a:lnTo>
                  <a:lnTo>
                    <a:pt x="256" y="19"/>
                  </a:lnTo>
                  <a:lnTo>
                    <a:pt x="231" y="7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1118" name="Freeform 203"/>
          <p:cNvSpPr>
            <a:spLocks/>
          </p:cNvSpPr>
          <p:nvPr/>
        </p:nvSpPr>
        <p:spPr bwMode="auto">
          <a:xfrm>
            <a:off x="2420938" y="1708150"/>
            <a:ext cx="19050" cy="31750"/>
          </a:xfrm>
          <a:custGeom>
            <a:avLst/>
            <a:gdLst>
              <a:gd name="T0" fmla="*/ 0 w 34"/>
              <a:gd name="T1" fmla="*/ 2147483647 h 60"/>
              <a:gd name="T2" fmla="*/ 2147483647 w 34"/>
              <a:gd name="T3" fmla="*/ 0 h 60"/>
              <a:gd name="T4" fmla="*/ 0 w 34"/>
              <a:gd name="T5" fmla="*/ 2147483647 h 60"/>
              <a:gd name="T6" fmla="*/ 0 60000 65536"/>
              <a:gd name="T7" fmla="*/ 0 60000 65536"/>
              <a:gd name="T8" fmla="*/ 0 60000 65536"/>
              <a:gd name="T9" fmla="*/ 0 w 34"/>
              <a:gd name="T10" fmla="*/ 0 h 60"/>
              <a:gd name="T11" fmla="*/ 34 w 34"/>
              <a:gd name="T12" fmla="*/ 60 h 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" h="60">
                <a:moveTo>
                  <a:pt x="0" y="60"/>
                </a:moveTo>
                <a:lnTo>
                  <a:pt x="34" y="0"/>
                </a:lnTo>
                <a:lnTo>
                  <a:pt x="0" y="6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19" name="Freeform 204"/>
          <p:cNvSpPr>
            <a:spLocks/>
          </p:cNvSpPr>
          <p:nvPr/>
        </p:nvSpPr>
        <p:spPr bwMode="auto">
          <a:xfrm>
            <a:off x="3178175" y="2108200"/>
            <a:ext cx="20638" cy="31750"/>
          </a:xfrm>
          <a:custGeom>
            <a:avLst/>
            <a:gdLst>
              <a:gd name="T0" fmla="*/ 2147483647 w 34"/>
              <a:gd name="T1" fmla="*/ 0 h 60"/>
              <a:gd name="T2" fmla="*/ 0 w 34"/>
              <a:gd name="T3" fmla="*/ 2147483647 h 60"/>
              <a:gd name="T4" fmla="*/ 2147483647 w 34"/>
              <a:gd name="T5" fmla="*/ 0 h 60"/>
              <a:gd name="T6" fmla="*/ 0 60000 65536"/>
              <a:gd name="T7" fmla="*/ 0 60000 65536"/>
              <a:gd name="T8" fmla="*/ 0 60000 65536"/>
              <a:gd name="T9" fmla="*/ 0 w 34"/>
              <a:gd name="T10" fmla="*/ 0 h 60"/>
              <a:gd name="T11" fmla="*/ 34 w 34"/>
              <a:gd name="T12" fmla="*/ 60 h 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" h="60">
                <a:moveTo>
                  <a:pt x="34" y="0"/>
                </a:moveTo>
                <a:lnTo>
                  <a:pt x="0" y="60"/>
                </a:lnTo>
                <a:lnTo>
                  <a:pt x="34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0" name="Freeform 205"/>
          <p:cNvSpPr>
            <a:spLocks/>
          </p:cNvSpPr>
          <p:nvPr/>
        </p:nvSpPr>
        <p:spPr bwMode="auto">
          <a:xfrm>
            <a:off x="2420938" y="1708150"/>
            <a:ext cx="777875" cy="431800"/>
          </a:xfrm>
          <a:custGeom>
            <a:avLst/>
            <a:gdLst>
              <a:gd name="T0" fmla="*/ 0 w 1355"/>
              <a:gd name="T1" fmla="*/ 2147483647 h 815"/>
              <a:gd name="T2" fmla="*/ 2147483647 w 1355"/>
              <a:gd name="T3" fmla="*/ 0 h 815"/>
              <a:gd name="T4" fmla="*/ 2147483647 w 1355"/>
              <a:gd name="T5" fmla="*/ 2147483647 h 815"/>
              <a:gd name="T6" fmla="*/ 2147483647 w 1355"/>
              <a:gd name="T7" fmla="*/ 2147483647 h 815"/>
              <a:gd name="T8" fmla="*/ 0 w 1355"/>
              <a:gd name="T9" fmla="*/ 2147483647 h 8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"/>
              <a:gd name="T16" fmla="*/ 0 h 815"/>
              <a:gd name="T17" fmla="*/ 1355 w 1355"/>
              <a:gd name="T18" fmla="*/ 815 h 8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" h="815">
                <a:moveTo>
                  <a:pt x="0" y="60"/>
                </a:moveTo>
                <a:lnTo>
                  <a:pt x="34" y="0"/>
                </a:lnTo>
                <a:lnTo>
                  <a:pt x="1355" y="755"/>
                </a:lnTo>
                <a:lnTo>
                  <a:pt x="1321" y="815"/>
                </a:lnTo>
                <a:lnTo>
                  <a:pt x="0" y="6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1" name="Freeform 207"/>
          <p:cNvSpPr>
            <a:spLocks/>
          </p:cNvSpPr>
          <p:nvPr/>
        </p:nvSpPr>
        <p:spPr bwMode="auto">
          <a:xfrm>
            <a:off x="3006725" y="1982788"/>
            <a:ext cx="182563" cy="141287"/>
          </a:xfrm>
          <a:custGeom>
            <a:avLst/>
            <a:gdLst>
              <a:gd name="T0" fmla="*/ 2147483647 w 319"/>
              <a:gd name="T1" fmla="*/ 0 h 267"/>
              <a:gd name="T2" fmla="*/ 2147483647 w 319"/>
              <a:gd name="T3" fmla="*/ 2147483647 h 267"/>
              <a:gd name="T4" fmla="*/ 0 w 319"/>
              <a:gd name="T5" fmla="*/ 2147483647 h 267"/>
              <a:gd name="T6" fmla="*/ 2147483647 w 319"/>
              <a:gd name="T7" fmla="*/ 0 h 267"/>
              <a:gd name="T8" fmla="*/ 0 60000 65536"/>
              <a:gd name="T9" fmla="*/ 0 60000 65536"/>
              <a:gd name="T10" fmla="*/ 0 60000 65536"/>
              <a:gd name="T11" fmla="*/ 0 60000 65536"/>
              <a:gd name="T12" fmla="*/ 0 w 319"/>
              <a:gd name="T13" fmla="*/ 0 h 267"/>
              <a:gd name="T14" fmla="*/ 319 w 319"/>
              <a:gd name="T15" fmla="*/ 267 h 2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" h="267">
                <a:moveTo>
                  <a:pt x="142" y="0"/>
                </a:moveTo>
                <a:lnTo>
                  <a:pt x="319" y="267"/>
                </a:lnTo>
                <a:lnTo>
                  <a:pt x="0" y="250"/>
                </a:lnTo>
                <a:lnTo>
                  <a:pt x="142" y="0"/>
                </a:lnTo>
                <a:close/>
              </a:path>
            </a:pathLst>
          </a:custGeom>
          <a:solidFill>
            <a:srgbClr val="FF0000"/>
          </a:solidFill>
          <a:ln w="381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2" name="Freeform 208"/>
          <p:cNvSpPr>
            <a:spLocks/>
          </p:cNvSpPr>
          <p:nvPr/>
        </p:nvSpPr>
        <p:spPr bwMode="auto">
          <a:xfrm>
            <a:off x="3070225" y="1973263"/>
            <a:ext cx="157163" cy="171450"/>
          </a:xfrm>
          <a:custGeom>
            <a:avLst/>
            <a:gdLst>
              <a:gd name="T0" fmla="*/ 0 w 274"/>
              <a:gd name="T1" fmla="*/ 2147483647 h 324"/>
              <a:gd name="T2" fmla="*/ 2147483647 w 274"/>
              <a:gd name="T3" fmla="*/ 0 h 324"/>
              <a:gd name="T4" fmla="*/ 2147483647 w 274"/>
              <a:gd name="T5" fmla="*/ 2147483647 h 324"/>
              <a:gd name="T6" fmla="*/ 2147483647 w 274"/>
              <a:gd name="T7" fmla="*/ 2147483647 h 324"/>
              <a:gd name="T8" fmla="*/ 2147483647 w 274"/>
              <a:gd name="T9" fmla="*/ 2147483647 h 324"/>
              <a:gd name="T10" fmla="*/ 2147483647 w 274"/>
              <a:gd name="T11" fmla="*/ 2147483647 h 324"/>
              <a:gd name="T12" fmla="*/ 0 w 274"/>
              <a:gd name="T13" fmla="*/ 2147483647 h 32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4"/>
              <a:gd name="T22" fmla="*/ 0 h 324"/>
              <a:gd name="T23" fmla="*/ 274 w 274"/>
              <a:gd name="T24" fmla="*/ 324 h 32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4" h="324">
                <a:moveTo>
                  <a:pt x="0" y="38"/>
                </a:moveTo>
                <a:lnTo>
                  <a:pt x="58" y="0"/>
                </a:lnTo>
                <a:lnTo>
                  <a:pt x="274" y="324"/>
                </a:lnTo>
                <a:lnTo>
                  <a:pt x="205" y="321"/>
                </a:lnTo>
                <a:lnTo>
                  <a:pt x="208" y="251"/>
                </a:lnTo>
                <a:lnTo>
                  <a:pt x="139" y="247"/>
                </a:lnTo>
                <a:lnTo>
                  <a:pt x="0" y="38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3" name="Freeform 209"/>
          <p:cNvSpPr>
            <a:spLocks/>
          </p:cNvSpPr>
          <p:nvPr/>
        </p:nvSpPr>
        <p:spPr bwMode="auto">
          <a:xfrm>
            <a:off x="2971800" y="2097088"/>
            <a:ext cx="219075" cy="46037"/>
          </a:xfrm>
          <a:custGeom>
            <a:avLst/>
            <a:gdLst>
              <a:gd name="T0" fmla="*/ 2147483647 w 379"/>
              <a:gd name="T1" fmla="*/ 2147483647 h 85"/>
              <a:gd name="T2" fmla="*/ 2147483647 w 379"/>
              <a:gd name="T3" fmla="*/ 2147483647 h 85"/>
              <a:gd name="T4" fmla="*/ 0 w 379"/>
              <a:gd name="T5" fmla="*/ 2147483647 h 85"/>
              <a:gd name="T6" fmla="*/ 2147483647 w 379"/>
              <a:gd name="T7" fmla="*/ 2147483647 h 85"/>
              <a:gd name="T8" fmla="*/ 2147483647 w 379"/>
              <a:gd name="T9" fmla="*/ 2147483647 h 85"/>
              <a:gd name="T10" fmla="*/ 2147483647 w 379"/>
              <a:gd name="T11" fmla="*/ 0 h 85"/>
              <a:gd name="T12" fmla="*/ 2147483647 w 379"/>
              <a:gd name="T13" fmla="*/ 2147483647 h 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79"/>
              <a:gd name="T22" fmla="*/ 0 h 85"/>
              <a:gd name="T23" fmla="*/ 379 w 379"/>
              <a:gd name="T24" fmla="*/ 85 h 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79" h="85">
                <a:moveTo>
                  <a:pt x="379" y="15"/>
                </a:moveTo>
                <a:lnTo>
                  <a:pt x="376" y="85"/>
                </a:lnTo>
                <a:lnTo>
                  <a:pt x="0" y="65"/>
                </a:lnTo>
                <a:lnTo>
                  <a:pt x="27" y="16"/>
                </a:lnTo>
                <a:lnTo>
                  <a:pt x="88" y="50"/>
                </a:lnTo>
                <a:lnTo>
                  <a:pt x="115" y="0"/>
                </a:lnTo>
                <a:lnTo>
                  <a:pt x="379" y="15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4" name="Freeform 210"/>
          <p:cNvSpPr>
            <a:spLocks/>
          </p:cNvSpPr>
          <p:nvPr/>
        </p:nvSpPr>
        <p:spPr bwMode="auto">
          <a:xfrm>
            <a:off x="2987675" y="1947863"/>
            <a:ext cx="115888" cy="176212"/>
          </a:xfrm>
          <a:custGeom>
            <a:avLst/>
            <a:gdLst>
              <a:gd name="T0" fmla="*/ 2147483647 w 202"/>
              <a:gd name="T1" fmla="*/ 2147483647 h 334"/>
              <a:gd name="T2" fmla="*/ 0 w 202"/>
              <a:gd name="T3" fmla="*/ 2147483647 h 334"/>
              <a:gd name="T4" fmla="*/ 2147483647 w 202"/>
              <a:gd name="T5" fmla="*/ 0 h 334"/>
              <a:gd name="T6" fmla="*/ 2147483647 w 202"/>
              <a:gd name="T7" fmla="*/ 2147483647 h 334"/>
              <a:gd name="T8" fmla="*/ 2147483647 w 202"/>
              <a:gd name="T9" fmla="*/ 2147483647 h 334"/>
              <a:gd name="T10" fmla="*/ 2147483647 w 202"/>
              <a:gd name="T11" fmla="*/ 2147483647 h 334"/>
              <a:gd name="T12" fmla="*/ 2147483647 w 202"/>
              <a:gd name="T13" fmla="*/ 2147483647 h 33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2"/>
              <a:gd name="T22" fmla="*/ 0 h 334"/>
              <a:gd name="T23" fmla="*/ 202 w 202"/>
              <a:gd name="T24" fmla="*/ 334 h 33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2" h="334">
                <a:moveTo>
                  <a:pt x="61" y="334"/>
                </a:moveTo>
                <a:lnTo>
                  <a:pt x="0" y="300"/>
                </a:lnTo>
                <a:lnTo>
                  <a:pt x="171" y="0"/>
                </a:lnTo>
                <a:lnTo>
                  <a:pt x="202" y="48"/>
                </a:lnTo>
                <a:lnTo>
                  <a:pt x="144" y="86"/>
                </a:lnTo>
                <a:lnTo>
                  <a:pt x="175" y="133"/>
                </a:lnTo>
                <a:lnTo>
                  <a:pt x="61" y="334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5" name="Freeform 211"/>
          <p:cNvSpPr>
            <a:spLocks/>
          </p:cNvSpPr>
          <p:nvPr/>
        </p:nvSpPr>
        <p:spPr bwMode="auto">
          <a:xfrm>
            <a:off x="4152900" y="2632075"/>
            <a:ext cx="19050" cy="33338"/>
          </a:xfrm>
          <a:custGeom>
            <a:avLst/>
            <a:gdLst>
              <a:gd name="T0" fmla="*/ 0 w 31"/>
              <a:gd name="T1" fmla="*/ 2147483647 h 63"/>
              <a:gd name="T2" fmla="*/ 2147483647 w 31"/>
              <a:gd name="T3" fmla="*/ 0 h 63"/>
              <a:gd name="T4" fmla="*/ 0 w 31"/>
              <a:gd name="T5" fmla="*/ 2147483647 h 63"/>
              <a:gd name="T6" fmla="*/ 0 60000 65536"/>
              <a:gd name="T7" fmla="*/ 0 60000 65536"/>
              <a:gd name="T8" fmla="*/ 0 60000 65536"/>
              <a:gd name="T9" fmla="*/ 0 w 31"/>
              <a:gd name="T10" fmla="*/ 0 h 63"/>
              <a:gd name="T11" fmla="*/ 31 w 31"/>
              <a:gd name="T12" fmla="*/ 63 h 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1" h="63">
                <a:moveTo>
                  <a:pt x="0" y="63"/>
                </a:moveTo>
                <a:lnTo>
                  <a:pt x="31" y="0"/>
                </a:lnTo>
                <a:lnTo>
                  <a:pt x="0" y="63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6" name="Freeform 212"/>
          <p:cNvSpPr>
            <a:spLocks/>
          </p:cNvSpPr>
          <p:nvPr/>
        </p:nvSpPr>
        <p:spPr bwMode="auto">
          <a:xfrm>
            <a:off x="5176838" y="3573463"/>
            <a:ext cx="41275" cy="0"/>
          </a:xfrm>
          <a:custGeom>
            <a:avLst/>
            <a:gdLst>
              <a:gd name="T0" fmla="*/ 2147483647 w 70"/>
              <a:gd name="T1" fmla="*/ 0 w 70"/>
              <a:gd name="T2" fmla="*/ 2147483647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70" y="0"/>
                </a:moveTo>
                <a:lnTo>
                  <a:pt x="0" y="0"/>
                </a:lnTo>
                <a:lnTo>
                  <a:pt x="70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7" name="Freeform 213"/>
          <p:cNvSpPr>
            <a:spLocks/>
          </p:cNvSpPr>
          <p:nvPr/>
        </p:nvSpPr>
        <p:spPr bwMode="auto">
          <a:xfrm>
            <a:off x="4152900" y="2632075"/>
            <a:ext cx="147638" cy="96838"/>
          </a:xfrm>
          <a:custGeom>
            <a:avLst/>
            <a:gdLst>
              <a:gd name="T0" fmla="*/ 0 w 258"/>
              <a:gd name="T1" fmla="*/ 2147483647 h 183"/>
              <a:gd name="T2" fmla="*/ 2147483647 w 258"/>
              <a:gd name="T3" fmla="*/ 0 h 183"/>
              <a:gd name="T4" fmla="*/ 2147483647 w 258"/>
              <a:gd name="T5" fmla="*/ 2147483647 h 183"/>
              <a:gd name="T6" fmla="*/ 2147483647 w 258"/>
              <a:gd name="T7" fmla="*/ 2147483647 h 183"/>
              <a:gd name="T8" fmla="*/ 2147483647 w 258"/>
              <a:gd name="T9" fmla="*/ 2147483647 h 183"/>
              <a:gd name="T10" fmla="*/ 2147483647 w 258"/>
              <a:gd name="T11" fmla="*/ 2147483647 h 183"/>
              <a:gd name="T12" fmla="*/ 0 w 258"/>
              <a:gd name="T13" fmla="*/ 2147483647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8"/>
              <a:gd name="T22" fmla="*/ 0 h 183"/>
              <a:gd name="T23" fmla="*/ 258 w 258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8" h="183">
                <a:moveTo>
                  <a:pt x="0" y="63"/>
                </a:moveTo>
                <a:lnTo>
                  <a:pt x="31" y="0"/>
                </a:lnTo>
                <a:lnTo>
                  <a:pt x="258" y="121"/>
                </a:lnTo>
                <a:lnTo>
                  <a:pt x="227" y="183"/>
                </a:lnTo>
                <a:lnTo>
                  <a:pt x="0" y="63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8" name="Freeform 214"/>
          <p:cNvSpPr>
            <a:spLocks/>
          </p:cNvSpPr>
          <p:nvPr/>
        </p:nvSpPr>
        <p:spPr bwMode="auto">
          <a:xfrm>
            <a:off x="4284663" y="2697163"/>
            <a:ext cx="146050" cy="95250"/>
          </a:xfrm>
          <a:custGeom>
            <a:avLst/>
            <a:gdLst>
              <a:gd name="T0" fmla="*/ 0 w 256"/>
              <a:gd name="T1" fmla="*/ 2147483647 h 182"/>
              <a:gd name="T2" fmla="*/ 2147483647 w 256"/>
              <a:gd name="T3" fmla="*/ 0 h 182"/>
              <a:gd name="T4" fmla="*/ 2147483647 w 256"/>
              <a:gd name="T5" fmla="*/ 2147483647 h 182"/>
              <a:gd name="T6" fmla="*/ 2147483647 w 256"/>
              <a:gd name="T7" fmla="*/ 2147483647 h 182"/>
              <a:gd name="T8" fmla="*/ 2147483647 w 256"/>
              <a:gd name="T9" fmla="*/ 2147483647 h 182"/>
              <a:gd name="T10" fmla="*/ 2147483647 w 256"/>
              <a:gd name="T11" fmla="*/ 2147483647 h 182"/>
              <a:gd name="T12" fmla="*/ 0 w 256"/>
              <a:gd name="T13" fmla="*/ 2147483647 h 1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6"/>
              <a:gd name="T22" fmla="*/ 0 h 182"/>
              <a:gd name="T23" fmla="*/ 256 w 256"/>
              <a:gd name="T24" fmla="*/ 182 h 18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6" h="182">
                <a:moveTo>
                  <a:pt x="0" y="62"/>
                </a:moveTo>
                <a:lnTo>
                  <a:pt x="31" y="0"/>
                </a:lnTo>
                <a:lnTo>
                  <a:pt x="256" y="119"/>
                </a:lnTo>
                <a:lnTo>
                  <a:pt x="256" y="120"/>
                </a:lnTo>
                <a:lnTo>
                  <a:pt x="224" y="181"/>
                </a:lnTo>
                <a:lnTo>
                  <a:pt x="224" y="182"/>
                </a:lnTo>
                <a:lnTo>
                  <a:pt x="0" y="62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29" name="Freeform 215"/>
          <p:cNvSpPr>
            <a:spLocks/>
          </p:cNvSpPr>
          <p:nvPr/>
        </p:nvSpPr>
        <p:spPr bwMode="auto">
          <a:xfrm>
            <a:off x="4413250" y="2760663"/>
            <a:ext cx="142875" cy="63500"/>
          </a:xfrm>
          <a:custGeom>
            <a:avLst/>
            <a:gdLst>
              <a:gd name="T0" fmla="*/ 0 w 251"/>
              <a:gd name="T1" fmla="*/ 2147483647 h 120"/>
              <a:gd name="T2" fmla="*/ 2147483647 w 251"/>
              <a:gd name="T3" fmla="*/ 0 h 120"/>
              <a:gd name="T4" fmla="*/ 2147483647 w 251"/>
              <a:gd name="T5" fmla="*/ 2147483647 h 120"/>
              <a:gd name="T6" fmla="*/ 2147483647 w 251"/>
              <a:gd name="T7" fmla="*/ 2147483647 h 120"/>
              <a:gd name="T8" fmla="*/ 2147483647 w 251"/>
              <a:gd name="T9" fmla="*/ 2147483647 h 120"/>
              <a:gd name="T10" fmla="*/ 0 w 251"/>
              <a:gd name="T11" fmla="*/ 2147483647 h 120"/>
              <a:gd name="T12" fmla="*/ 0 w 251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51"/>
              <a:gd name="T22" fmla="*/ 0 h 120"/>
              <a:gd name="T23" fmla="*/ 251 w 251"/>
              <a:gd name="T24" fmla="*/ 120 h 1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51" h="120">
                <a:moveTo>
                  <a:pt x="0" y="61"/>
                </a:moveTo>
                <a:lnTo>
                  <a:pt x="32" y="0"/>
                </a:lnTo>
                <a:lnTo>
                  <a:pt x="251" y="119"/>
                </a:lnTo>
                <a:lnTo>
                  <a:pt x="143" y="59"/>
                </a:lnTo>
                <a:lnTo>
                  <a:pt x="109" y="120"/>
                </a:lnTo>
                <a:lnTo>
                  <a:pt x="0" y="61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0" name="Freeform 216"/>
          <p:cNvSpPr>
            <a:spLocks/>
          </p:cNvSpPr>
          <p:nvPr/>
        </p:nvSpPr>
        <p:spPr bwMode="auto">
          <a:xfrm>
            <a:off x="4475163" y="2790825"/>
            <a:ext cx="80962" cy="63500"/>
          </a:xfrm>
          <a:custGeom>
            <a:avLst/>
            <a:gdLst>
              <a:gd name="T0" fmla="*/ 0 w 142"/>
              <a:gd name="T1" fmla="*/ 2147483647 h 120"/>
              <a:gd name="T2" fmla="*/ 2147483647 w 142"/>
              <a:gd name="T3" fmla="*/ 0 h 120"/>
              <a:gd name="T4" fmla="*/ 2147483647 w 142"/>
              <a:gd name="T5" fmla="*/ 2147483647 h 120"/>
              <a:gd name="T6" fmla="*/ 2147483647 w 142"/>
              <a:gd name="T7" fmla="*/ 2147483647 h 120"/>
              <a:gd name="T8" fmla="*/ 2147483647 w 142"/>
              <a:gd name="T9" fmla="*/ 2147483647 h 120"/>
              <a:gd name="T10" fmla="*/ 2147483647 w 142"/>
              <a:gd name="T11" fmla="*/ 2147483647 h 120"/>
              <a:gd name="T12" fmla="*/ 0 w 142"/>
              <a:gd name="T13" fmla="*/ 214748364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2"/>
              <a:gd name="T22" fmla="*/ 0 h 120"/>
              <a:gd name="T23" fmla="*/ 142 w 142"/>
              <a:gd name="T24" fmla="*/ 120 h 1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2" h="120">
                <a:moveTo>
                  <a:pt x="0" y="61"/>
                </a:moveTo>
                <a:lnTo>
                  <a:pt x="34" y="0"/>
                </a:lnTo>
                <a:lnTo>
                  <a:pt x="142" y="60"/>
                </a:lnTo>
                <a:lnTo>
                  <a:pt x="108" y="120"/>
                </a:lnTo>
                <a:lnTo>
                  <a:pt x="0" y="61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1" name="Freeform 217"/>
          <p:cNvSpPr>
            <a:spLocks/>
          </p:cNvSpPr>
          <p:nvPr/>
        </p:nvSpPr>
        <p:spPr bwMode="auto">
          <a:xfrm>
            <a:off x="4537075" y="2822575"/>
            <a:ext cx="80963" cy="63500"/>
          </a:xfrm>
          <a:custGeom>
            <a:avLst/>
            <a:gdLst>
              <a:gd name="T0" fmla="*/ 0 w 140"/>
              <a:gd name="T1" fmla="*/ 2147483647 h 118"/>
              <a:gd name="T2" fmla="*/ 2147483647 w 140"/>
              <a:gd name="T3" fmla="*/ 0 h 118"/>
              <a:gd name="T4" fmla="*/ 2147483647 w 140"/>
              <a:gd name="T5" fmla="*/ 2147483647 h 118"/>
              <a:gd name="T6" fmla="*/ 2147483647 w 140"/>
              <a:gd name="T7" fmla="*/ 2147483647 h 118"/>
              <a:gd name="T8" fmla="*/ 2147483647 w 140"/>
              <a:gd name="T9" fmla="*/ 2147483647 h 118"/>
              <a:gd name="T10" fmla="*/ 2147483647 w 140"/>
              <a:gd name="T11" fmla="*/ 2147483647 h 118"/>
              <a:gd name="T12" fmla="*/ 0 w 140"/>
              <a:gd name="T13" fmla="*/ 2147483647 h 1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0"/>
              <a:gd name="T22" fmla="*/ 0 h 118"/>
              <a:gd name="T23" fmla="*/ 140 w 140"/>
              <a:gd name="T24" fmla="*/ 118 h 1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0" h="118">
                <a:moveTo>
                  <a:pt x="0" y="60"/>
                </a:moveTo>
                <a:lnTo>
                  <a:pt x="34" y="0"/>
                </a:lnTo>
                <a:lnTo>
                  <a:pt x="140" y="58"/>
                </a:lnTo>
                <a:lnTo>
                  <a:pt x="107" y="118"/>
                </a:lnTo>
                <a:lnTo>
                  <a:pt x="0" y="6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2" name="Freeform 218"/>
          <p:cNvSpPr>
            <a:spLocks/>
          </p:cNvSpPr>
          <p:nvPr/>
        </p:nvSpPr>
        <p:spPr bwMode="auto">
          <a:xfrm>
            <a:off x="4598988" y="2854325"/>
            <a:ext cx="77787" cy="61913"/>
          </a:xfrm>
          <a:custGeom>
            <a:avLst/>
            <a:gdLst>
              <a:gd name="T0" fmla="*/ 0 w 137"/>
              <a:gd name="T1" fmla="*/ 2147483647 h 117"/>
              <a:gd name="T2" fmla="*/ 2147483647 w 137"/>
              <a:gd name="T3" fmla="*/ 0 h 117"/>
              <a:gd name="T4" fmla="*/ 2147483647 w 137"/>
              <a:gd name="T5" fmla="*/ 2147483647 h 117"/>
              <a:gd name="T6" fmla="*/ 2147483647 w 137"/>
              <a:gd name="T7" fmla="*/ 2147483647 h 117"/>
              <a:gd name="T8" fmla="*/ 2147483647 w 137"/>
              <a:gd name="T9" fmla="*/ 2147483647 h 117"/>
              <a:gd name="T10" fmla="*/ 2147483647 w 137"/>
              <a:gd name="T11" fmla="*/ 2147483647 h 117"/>
              <a:gd name="T12" fmla="*/ 0 w 137"/>
              <a:gd name="T13" fmla="*/ 2147483647 h 1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7"/>
              <a:gd name="T22" fmla="*/ 0 h 117"/>
              <a:gd name="T23" fmla="*/ 137 w 137"/>
              <a:gd name="T24" fmla="*/ 117 h 1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7" h="117">
                <a:moveTo>
                  <a:pt x="0" y="60"/>
                </a:moveTo>
                <a:lnTo>
                  <a:pt x="33" y="0"/>
                </a:lnTo>
                <a:lnTo>
                  <a:pt x="137" y="56"/>
                </a:lnTo>
                <a:lnTo>
                  <a:pt x="103" y="117"/>
                </a:lnTo>
                <a:lnTo>
                  <a:pt x="0" y="6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3" name="Freeform 219"/>
          <p:cNvSpPr>
            <a:spLocks/>
          </p:cNvSpPr>
          <p:nvPr/>
        </p:nvSpPr>
        <p:spPr bwMode="auto">
          <a:xfrm>
            <a:off x="4657725" y="2882900"/>
            <a:ext cx="76200" cy="61913"/>
          </a:xfrm>
          <a:custGeom>
            <a:avLst/>
            <a:gdLst>
              <a:gd name="T0" fmla="*/ 0 w 136"/>
              <a:gd name="T1" fmla="*/ 2147483647 h 117"/>
              <a:gd name="T2" fmla="*/ 2147483647 w 136"/>
              <a:gd name="T3" fmla="*/ 0 h 117"/>
              <a:gd name="T4" fmla="*/ 2147483647 w 136"/>
              <a:gd name="T5" fmla="*/ 2147483647 h 117"/>
              <a:gd name="T6" fmla="*/ 2147483647 w 136"/>
              <a:gd name="T7" fmla="*/ 2147483647 h 117"/>
              <a:gd name="T8" fmla="*/ 2147483647 w 136"/>
              <a:gd name="T9" fmla="*/ 2147483647 h 117"/>
              <a:gd name="T10" fmla="*/ 2147483647 w 136"/>
              <a:gd name="T11" fmla="*/ 2147483647 h 117"/>
              <a:gd name="T12" fmla="*/ 0 w 136"/>
              <a:gd name="T13" fmla="*/ 2147483647 h 11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6"/>
              <a:gd name="T22" fmla="*/ 0 h 117"/>
              <a:gd name="T23" fmla="*/ 136 w 136"/>
              <a:gd name="T24" fmla="*/ 117 h 11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6" h="117">
                <a:moveTo>
                  <a:pt x="0" y="61"/>
                </a:moveTo>
                <a:lnTo>
                  <a:pt x="34" y="0"/>
                </a:lnTo>
                <a:lnTo>
                  <a:pt x="136" y="57"/>
                </a:lnTo>
                <a:lnTo>
                  <a:pt x="102" y="117"/>
                </a:lnTo>
                <a:lnTo>
                  <a:pt x="0" y="61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4" name="Freeform 220"/>
          <p:cNvSpPr>
            <a:spLocks/>
          </p:cNvSpPr>
          <p:nvPr/>
        </p:nvSpPr>
        <p:spPr bwMode="auto">
          <a:xfrm>
            <a:off x="4716463" y="2913063"/>
            <a:ext cx="74612" cy="61912"/>
          </a:xfrm>
          <a:custGeom>
            <a:avLst/>
            <a:gdLst>
              <a:gd name="T0" fmla="*/ 0 w 132"/>
              <a:gd name="T1" fmla="*/ 2147483647 h 116"/>
              <a:gd name="T2" fmla="*/ 2147483647 w 132"/>
              <a:gd name="T3" fmla="*/ 0 h 116"/>
              <a:gd name="T4" fmla="*/ 2147483647 w 132"/>
              <a:gd name="T5" fmla="*/ 2147483647 h 116"/>
              <a:gd name="T6" fmla="*/ 2147483647 w 132"/>
              <a:gd name="T7" fmla="*/ 2147483647 h 116"/>
              <a:gd name="T8" fmla="*/ 2147483647 w 132"/>
              <a:gd name="T9" fmla="*/ 2147483647 h 116"/>
              <a:gd name="T10" fmla="*/ 2147483647 w 132"/>
              <a:gd name="T11" fmla="*/ 2147483647 h 116"/>
              <a:gd name="T12" fmla="*/ 0 w 132"/>
              <a:gd name="T13" fmla="*/ 2147483647 h 1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32"/>
              <a:gd name="T22" fmla="*/ 0 h 116"/>
              <a:gd name="T23" fmla="*/ 132 w 132"/>
              <a:gd name="T24" fmla="*/ 116 h 11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32" h="116">
                <a:moveTo>
                  <a:pt x="0" y="60"/>
                </a:moveTo>
                <a:lnTo>
                  <a:pt x="34" y="0"/>
                </a:lnTo>
                <a:lnTo>
                  <a:pt x="132" y="56"/>
                </a:lnTo>
                <a:lnTo>
                  <a:pt x="99" y="116"/>
                </a:lnTo>
                <a:lnTo>
                  <a:pt x="0" y="6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5" name="Freeform 221"/>
          <p:cNvSpPr>
            <a:spLocks/>
          </p:cNvSpPr>
          <p:nvPr/>
        </p:nvSpPr>
        <p:spPr bwMode="auto">
          <a:xfrm>
            <a:off x="4772025" y="2943225"/>
            <a:ext cx="87313" cy="60325"/>
          </a:xfrm>
          <a:custGeom>
            <a:avLst/>
            <a:gdLst>
              <a:gd name="T0" fmla="*/ 0 w 152"/>
              <a:gd name="T1" fmla="*/ 2147483647 h 114"/>
              <a:gd name="T2" fmla="*/ 2147483647 w 152"/>
              <a:gd name="T3" fmla="*/ 0 h 114"/>
              <a:gd name="T4" fmla="*/ 2147483647 w 152"/>
              <a:gd name="T5" fmla="*/ 2147483647 h 114"/>
              <a:gd name="T6" fmla="*/ 2147483647 w 152"/>
              <a:gd name="T7" fmla="*/ 2147483647 h 114"/>
              <a:gd name="T8" fmla="*/ 2147483647 w 152"/>
              <a:gd name="T9" fmla="*/ 2147483647 h 114"/>
              <a:gd name="T10" fmla="*/ 2147483647 w 152"/>
              <a:gd name="T11" fmla="*/ 2147483647 h 114"/>
              <a:gd name="T12" fmla="*/ 0 w 152"/>
              <a:gd name="T13" fmla="*/ 2147483647 h 11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52"/>
              <a:gd name="T22" fmla="*/ 0 h 114"/>
              <a:gd name="T23" fmla="*/ 152 w 152"/>
              <a:gd name="T24" fmla="*/ 114 h 11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52" h="114">
                <a:moveTo>
                  <a:pt x="0" y="60"/>
                </a:moveTo>
                <a:lnTo>
                  <a:pt x="33" y="0"/>
                </a:lnTo>
                <a:lnTo>
                  <a:pt x="152" y="67"/>
                </a:lnTo>
                <a:lnTo>
                  <a:pt x="129" y="54"/>
                </a:lnTo>
                <a:lnTo>
                  <a:pt x="93" y="114"/>
                </a:lnTo>
                <a:lnTo>
                  <a:pt x="70" y="101"/>
                </a:lnTo>
                <a:lnTo>
                  <a:pt x="0" y="6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6" name="Freeform 222"/>
          <p:cNvSpPr>
            <a:spLocks/>
          </p:cNvSpPr>
          <p:nvPr/>
        </p:nvSpPr>
        <p:spPr bwMode="auto">
          <a:xfrm>
            <a:off x="4826000" y="2971800"/>
            <a:ext cx="71438" cy="65088"/>
          </a:xfrm>
          <a:custGeom>
            <a:avLst/>
            <a:gdLst>
              <a:gd name="T0" fmla="*/ 0 w 126"/>
              <a:gd name="T1" fmla="*/ 2147483647 h 122"/>
              <a:gd name="T2" fmla="*/ 2147483647 w 126"/>
              <a:gd name="T3" fmla="*/ 0 h 122"/>
              <a:gd name="T4" fmla="*/ 2147483647 w 126"/>
              <a:gd name="T5" fmla="*/ 2147483647 h 122"/>
              <a:gd name="T6" fmla="*/ 2147483647 w 126"/>
              <a:gd name="T7" fmla="*/ 2147483647 h 122"/>
              <a:gd name="T8" fmla="*/ 2147483647 w 126"/>
              <a:gd name="T9" fmla="*/ 2147483647 h 122"/>
              <a:gd name="T10" fmla="*/ 2147483647 w 126"/>
              <a:gd name="T11" fmla="*/ 2147483647 h 122"/>
              <a:gd name="T12" fmla="*/ 0 w 126"/>
              <a:gd name="T13" fmla="*/ 2147483647 h 1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6"/>
              <a:gd name="T22" fmla="*/ 0 h 122"/>
              <a:gd name="T23" fmla="*/ 126 w 126"/>
              <a:gd name="T24" fmla="*/ 122 h 1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6" h="122">
                <a:moveTo>
                  <a:pt x="0" y="60"/>
                </a:moveTo>
                <a:lnTo>
                  <a:pt x="36" y="0"/>
                </a:lnTo>
                <a:lnTo>
                  <a:pt x="114" y="47"/>
                </a:lnTo>
                <a:lnTo>
                  <a:pt x="126" y="55"/>
                </a:lnTo>
                <a:lnTo>
                  <a:pt x="88" y="113"/>
                </a:lnTo>
                <a:lnTo>
                  <a:pt x="100" y="122"/>
                </a:lnTo>
                <a:lnTo>
                  <a:pt x="0" y="6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7" name="Freeform 223"/>
          <p:cNvSpPr>
            <a:spLocks/>
          </p:cNvSpPr>
          <p:nvPr/>
        </p:nvSpPr>
        <p:spPr bwMode="auto">
          <a:xfrm>
            <a:off x="4875213" y="3000375"/>
            <a:ext cx="111125" cy="60325"/>
          </a:xfrm>
          <a:custGeom>
            <a:avLst/>
            <a:gdLst>
              <a:gd name="T0" fmla="*/ 0 w 192"/>
              <a:gd name="T1" fmla="*/ 2147483647 h 112"/>
              <a:gd name="T2" fmla="*/ 2147483647 w 192"/>
              <a:gd name="T3" fmla="*/ 0 h 112"/>
              <a:gd name="T4" fmla="*/ 2147483647 w 192"/>
              <a:gd name="T5" fmla="*/ 2147483647 h 112"/>
              <a:gd name="T6" fmla="*/ 2147483647 w 192"/>
              <a:gd name="T7" fmla="*/ 2147483647 h 112"/>
              <a:gd name="T8" fmla="*/ 2147483647 w 192"/>
              <a:gd name="T9" fmla="*/ 2147483647 h 112"/>
              <a:gd name="T10" fmla="*/ 2147483647 w 192"/>
              <a:gd name="T11" fmla="*/ 2147483647 h 112"/>
              <a:gd name="T12" fmla="*/ 0 w 192"/>
              <a:gd name="T13" fmla="*/ 2147483647 h 11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92"/>
              <a:gd name="T22" fmla="*/ 0 h 112"/>
              <a:gd name="T23" fmla="*/ 192 w 192"/>
              <a:gd name="T24" fmla="*/ 112 h 11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92" h="112">
                <a:moveTo>
                  <a:pt x="0" y="58"/>
                </a:moveTo>
                <a:lnTo>
                  <a:pt x="38" y="0"/>
                </a:lnTo>
                <a:lnTo>
                  <a:pt x="192" y="99"/>
                </a:lnTo>
                <a:lnTo>
                  <a:pt x="119" y="54"/>
                </a:lnTo>
                <a:lnTo>
                  <a:pt x="83" y="112"/>
                </a:lnTo>
                <a:lnTo>
                  <a:pt x="11" y="66"/>
                </a:lnTo>
                <a:lnTo>
                  <a:pt x="0" y="58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8" name="Freeform 224"/>
          <p:cNvSpPr>
            <a:spLocks/>
          </p:cNvSpPr>
          <p:nvPr/>
        </p:nvSpPr>
        <p:spPr bwMode="auto">
          <a:xfrm>
            <a:off x="4924425" y="3028950"/>
            <a:ext cx="55563" cy="44450"/>
          </a:xfrm>
          <a:custGeom>
            <a:avLst/>
            <a:gdLst>
              <a:gd name="T0" fmla="*/ 0 w 99"/>
              <a:gd name="T1" fmla="*/ 2147483647 h 83"/>
              <a:gd name="T2" fmla="*/ 2147483647 w 99"/>
              <a:gd name="T3" fmla="*/ 0 h 83"/>
              <a:gd name="T4" fmla="*/ 2147483647 w 99"/>
              <a:gd name="T5" fmla="*/ 2147483647 h 83"/>
              <a:gd name="T6" fmla="*/ 2147483647 w 99"/>
              <a:gd name="T7" fmla="*/ 2147483647 h 83"/>
              <a:gd name="T8" fmla="*/ 2147483647 w 99"/>
              <a:gd name="T9" fmla="*/ 2147483647 h 83"/>
              <a:gd name="T10" fmla="*/ 2147483647 w 99"/>
              <a:gd name="T11" fmla="*/ 2147483647 h 83"/>
              <a:gd name="T12" fmla="*/ 0 w 99"/>
              <a:gd name="T13" fmla="*/ 2147483647 h 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9"/>
              <a:gd name="T22" fmla="*/ 0 h 83"/>
              <a:gd name="T23" fmla="*/ 99 w 99"/>
              <a:gd name="T24" fmla="*/ 83 h 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9" h="83">
                <a:moveTo>
                  <a:pt x="0" y="58"/>
                </a:moveTo>
                <a:lnTo>
                  <a:pt x="36" y="0"/>
                </a:lnTo>
                <a:lnTo>
                  <a:pt x="99" y="39"/>
                </a:lnTo>
                <a:lnTo>
                  <a:pt x="78" y="25"/>
                </a:lnTo>
                <a:lnTo>
                  <a:pt x="37" y="83"/>
                </a:lnTo>
                <a:lnTo>
                  <a:pt x="17" y="68"/>
                </a:lnTo>
                <a:lnTo>
                  <a:pt x="0" y="58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39" name="Freeform 225"/>
          <p:cNvSpPr>
            <a:spLocks/>
          </p:cNvSpPr>
          <p:nvPr/>
        </p:nvSpPr>
        <p:spPr bwMode="auto">
          <a:xfrm>
            <a:off x="4943475" y="3025775"/>
            <a:ext cx="71438" cy="93663"/>
          </a:xfrm>
          <a:custGeom>
            <a:avLst/>
            <a:gdLst>
              <a:gd name="T0" fmla="*/ 2147483647 w 125"/>
              <a:gd name="T1" fmla="*/ 2147483647 h 177"/>
              <a:gd name="T2" fmla="*/ 2147483647 w 125"/>
              <a:gd name="T3" fmla="*/ 2147483647 h 177"/>
              <a:gd name="T4" fmla="*/ 0 w 125"/>
              <a:gd name="T5" fmla="*/ 0 h 177"/>
              <a:gd name="T6" fmla="*/ 2147483647 w 125"/>
              <a:gd name="T7" fmla="*/ 2147483647 h 177"/>
              <a:gd name="T8" fmla="*/ 2147483647 w 125"/>
              <a:gd name="T9" fmla="*/ 2147483647 h 177"/>
              <a:gd name="T10" fmla="*/ 2147483647 w 125"/>
              <a:gd name="T11" fmla="*/ 2147483647 h 177"/>
              <a:gd name="T12" fmla="*/ 2147483647 w 125"/>
              <a:gd name="T13" fmla="*/ 2147483647 h 17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5"/>
              <a:gd name="T22" fmla="*/ 0 h 177"/>
              <a:gd name="T23" fmla="*/ 125 w 125"/>
              <a:gd name="T24" fmla="*/ 177 h 17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5" h="177">
                <a:moveTo>
                  <a:pt x="4" y="91"/>
                </a:moveTo>
                <a:lnTo>
                  <a:pt x="45" y="33"/>
                </a:lnTo>
                <a:lnTo>
                  <a:pt x="0" y="0"/>
                </a:lnTo>
                <a:lnTo>
                  <a:pt x="83" y="61"/>
                </a:lnTo>
                <a:lnTo>
                  <a:pt x="42" y="116"/>
                </a:lnTo>
                <a:lnTo>
                  <a:pt x="125" y="177"/>
                </a:lnTo>
                <a:lnTo>
                  <a:pt x="4" y="91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0" name="Freeform 226"/>
          <p:cNvSpPr>
            <a:spLocks/>
          </p:cNvSpPr>
          <p:nvPr/>
        </p:nvSpPr>
        <p:spPr bwMode="auto">
          <a:xfrm>
            <a:off x="4967288" y="3057525"/>
            <a:ext cx="52387" cy="42863"/>
          </a:xfrm>
          <a:custGeom>
            <a:avLst/>
            <a:gdLst>
              <a:gd name="T0" fmla="*/ 0 w 92"/>
              <a:gd name="T1" fmla="*/ 2147483647 h 81"/>
              <a:gd name="T2" fmla="*/ 2147483647 w 92"/>
              <a:gd name="T3" fmla="*/ 0 h 81"/>
              <a:gd name="T4" fmla="*/ 2147483647 w 92"/>
              <a:gd name="T5" fmla="*/ 2147483647 h 81"/>
              <a:gd name="T6" fmla="*/ 2147483647 w 92"/>
              <a:gd name="T7" fmla="*/ 2147483647 h 81"/>
              <a:gd name="T8" fmla="*/ 2147483647 w 92"/>
              <a:gd name="T9" fmla="*/ 2147483647 h 81"/>
              <a:gd name="T10" fmla="*/ 2147483647 w 92"/>
              <a:gd name="T11" fmla="*/ 2147483647 h 81"/>
              <a:gd name="T12" fmla="*/ 0 w 92"/>
              <a:gd name="T13" fmla="*/ 2147483647 h 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2"/>
              <a:gd name="T22" fmla="*/ 0 h 81"/>
              <a:gd name="T23" fmla="*/ 92 w 92"/>
              <a:gd name="T24" fmla="*/ 81 h 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2" h="81">
                <a:moveTo>
                  <a:pt x="0" y="55"/>
                </a:moveTo>
                <a:lnTo>
                  <a:pt x="41" y="0"/>
                </a:lnTo>
                <a:lnTo>
                  <a:pt x="92" y="36"/>
                </a:lnTo>
                <a:lnTo>
                  <a:pt x="77" y="25"/>
                </a:lnTo>
                <a:lnTo>
                  <a:pt x="34" y="81"/>
                </a:lnTo>
                <a:lnTo>
                  <a:pt x="19" y="70"/>
                </a:lnTo>
                <a:lnTo>
                  <a:pt x="0" y="55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1" name="Freeform 227"/>
          <p:cNvSpPr>
            <a:spLocks/>
          </p:cNvSpPr>
          <p:nvPr/>
        </p:nvSpPr>
        <p:spPr bwMode="auto">
          <a:xfrm>
            <a:off x="4986338" y="3062288"/>
            <a:ext cx="50800" cy="74612"/>
          </a:xfrm>
          <a:custGeom>
            <a:avLst/>
            <a:gdLst>
              <a:gd name="T0" fmla="*/ 0 w 88"/>
              <a:gd name="T1" fmla="*/ 2147483647 h 143"/>
              <a:gd name="T2" fmla="*/ 2147483647 w 88"/>
              <a:gd name="T3" fmla="*/ 2147483647 h 143"/>
              <a:gd name="T4" fmla="*/ 2147483647 w 88"/>
              <a:gd name="T5" fmla="*/ 0 h 143"/>
              <a:gd name="T6" fmla="*/ 2147483647 w 88"/>
              <a:gd name="T7" fmla="*/ 2147483647 h 143"/>
              <a:gd name="T8" fmla="*/ 2147483647 w 88"/>
              <a:gd name="T9" fmla="*/ 2147483647 h 143"/>
              <a:gd name="T10" fmla="*/ 2147483647 w 88"/>
              <a:gd name="T11" fmla="*/ 2147483647 h 143"/>
              <a:gd name="T12" fmla="*/ 0 w 88"/>
              <a:gd name="T13" fmla="*/ 2147483647 h 14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8"/>
              <a:gd name="T22" fmla="*/ 0 h 143"/>
              <a:gd name="T23" fmla="*/ 88 w 88"/>
              <a:gd name="T24" fmla="*/ 143 h 14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8" h="143">
                <a:moveTo>
                  <a:pt x="0" y="73"/>
                </a:moveTo>
                <a:lnTo>
                  <a:pt x="43" y="17"/>
                </a:lnTo>
                <a:lnTo>
                  <a:pt x="23" y="0"/>
                </a:lnTo>
                <a:lnTo>
                  <a:pt x="77" y="45"/>
                </a:lnTo>
                <a:lnTo>
                  <a:pt x="33" y="98"/>
                </a:lnTo>
                <a:lnTo>
                  <a:pt x="88" y="143"/>
                </a:lnTo>
                <a:lnTo>
                  <a:pt x="0" y="73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2" name="Freeform 228"/>
          <p:cNvSpPr>
            <a:spLocks/>
          </p:cNvSpPr>
          <p:nvPr/>
        </p:nvSpPr>
        <p:spPr bwMode="auto">
          <a:xfrm>
            <a:off x="5005388" y="3086100"/>
            <a:ext cx="52387" cy="41275"/>
          </a:xfrm>
          <a:custGeom>
            <a:avLst/>
            <a:gdLst>
              <a:gd name="T0" fmla="*/ 0 w 91"/>
              <a:gd name="T1" fmla="*/ 2147483647 h 78"/>
              <a:gd name="T2" fmla="*/ 2147483647 w 91"/>
              <a:gd name="T3" fmla="*/ 0 h 78"/>
              <a:gd name="T4" fmla="*/ 2147483647 w 91"/>
              <a:gd name="T5" fmla="*/ 2147483647 h 78"/>
              <a:gd name="T6" fmla="*/ 2147483647 w 91"/>
              <a:gd name="T7" fmla="*/ 2147483647 h 78"/>
              <a:gd name="T8" fmla="*/ 2147483647 w 91"/>
              <a:gd name="T9" fmla="*/ 2147483647 h 78"/>
              <a:gd name="T10" fmla="*/ 2147483647 w 91"/>
              <a:gd name="T11" fmla="*/ 2147483647 h 78"/>
              <a:gd name="T12" fmla="*/ 0 w 91"/>
              <a:gd name="T13" fmla="*/ 2147483647 h 7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1"/>
              <a:gd name="T22" fmla="*/ 0 h 78"/>
              <a:gd name="T23" fmla="*/ 91 w 91"/>
              <a:gd name="T24" fmla="*/ 78 h 7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1" h="78">
                <a:moveTo>
                  <a:pt x="0" y="53"/>
                </a:moveTo>
                <a:lnTo>
                  <a:pt x="44" y="0"/>
                </a:lnTo>
                <a:lnTo>
                  <a:pt x="91" y="37"/>
                </a:lnTo>
                <a:lnTo>
                  <a:pt x="76" y="25"/>
                </a:lnTo>
                <a:lnTo>
                  <a:pt x="31" y="78"/>
                </a:lnTo>
                <a:lnTo>
                  <a:pt x="16" y="66"/>
                </a:lnTo>
                <a:lnTo>
                  <a:pt x="0" y="53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3" name="Freeform 229"/>
          <p:cNvSpPr>
            <a:spLocks/>
          </p:cNvSpPr>
          <p:nvPr/>
        </p:nvSpPr>
        <p:spPr bwMode="auto">
          <a:xfrm>
            <a:off x="5022850" y="3098800"/>
            <a:ext cx="44450" cy="42863"/>
          </a:xfrm>
          <a:custGeom>
            <a:avLst/>
            <a:gdLst>
              <a:gd name="T0" fmla="*/ 0 w 76"/>
              <a:gd name="T1" fmla="*/ 2147483647 h 80"/>
              <a:gd name="T2" fmla="*/ 2147483647 w 76"/>
              <a:gd name="T3" fmla="*/ 0 h 80"/>
              <a:gd name="T4" fmla="*/ 2147483647 w 76"/>
              <a:gd name="T5" fmla="*/ 2147483647 h 80"/>
              <a:gd name="T6" fmla="*/ 2147483647 w 76"/>
              <a:gd name="T7" fmla="*/ 2147483647 h 80"/>
              <a:gd name="T8" fmla="*/ 2147483647 w 76"/>
              <a:gd name="T9" fmla="*/ 2147483647 h 80"/>
              <a:gd name="T10" fmla="*/ 2147483647 w 76"/>
              <a:gd name="T11" fmla="*/ 2147483647 h 80"/>
              <a:gd name="T12" fmla="*/ 0 w 76"/>
              <a:gd name="T13" fmla="*/ 2147483647 h 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6"/>
              <a:gd name="T22" fmla="*/ 0 h 80"/>
              <a:gd name="T23" fmla="*/ 76 w 76"/>
              <a:gd name="T24" fmla="*/ 80 h 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6" h="80">
                <a:moveTo>
                  <a:pt x="0" y="53"/>
                </a:moveTo>
                <a:lnTo>
                  <a:pt x="45" y="0"/>
                </a:lnTo>
                <a:lnTo>
                  <a:pt x="73" y="26"/>
                </a:lnTo>
                <a:lnTo>
                  <a:pt x="76" y="27"/>
                </a:lnTo>
                <a:lnTo>
                  <a:pt x="27" y="77"/>
                </a:lnTo>
                <a:lnTo>
                  <a:pt x="30" y="80"/>
                </a:lnTo>
                <a:lnTo>
                  <a:pt x="0" y="53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4" name="Freeform 230"/>
          <p:cNvSpPr>
            <a:spLocks/>
          </p:cNvSpPr>
          <p:nvPr/>
        </p:nvSpPr>
        <p:spPr bwMode="auto">
          <a:xfrm>
            <a:off x="5038725" y="3113088"/>
            <a:ext cx="42863" cy="53975"/>
          </a:xfrm>
          <a:custGeom>
            <a:avLst/>
            <a:gdLst>
              <a:gd name="T0" fmla="*/ 0 w 75"/>
              <a:gd name="T1" fmla="*/ 2147483647 h 101"/>
              <a:gd name="T2" fmla="*/ 2147483647 w 75"/>
              <a:gd name="T3" fmla="*/ 0 h 101"/>
              <a:gd name="T4" fmla="*/ 2147483647 w 75"/>
              <a:gd name="T5" fmla="*/ 0 h 101"/>
              <a:gd name="T6" fmla="*/ 2147483647 w 75"/>
              <a:gd name="T7" fmla="*/ 2147483647 h 101"/>
              <a:gd name="T8" fmla="*/ 2147483647 w 75"/>
              <a:gd name="T9" fmla="*/ 2147483647 h 101"/>
              <a:gd name="T10" fmla="*/ 2147483647 w 75"/>
              <a:gd name="T11" fmla="*/ 2147483647 h 101"/>
              <a:gd name="T12" fmla="*/ 0 w 75"/>
              <a:gd name="T13" fmla="*/ 2147483647 h 10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5"/>
              <a:gd name="T22" fmla="*/ 0 h 101"/>
              <a:gd name="T23" fmla="*/ 75 w 75"/>
              <a:gd name="T24" fmla="*/ 101 h 10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5" h="101">
                <a:moveTo>
                  <a:pt x="0" y="50"/>
                </a:moveTo>
                <a:lnTo>
                  <a:pt x="49" y="0"/>
                </a:lnTo>
                <a:lnTo>
                  <a:pt x="75" y="26"/>
                </a:lnTo>
                <a:lnTo>
                  <a:pt x="27" y="75"/>
                </a:lnTo>
                <a:lnTo>
                  <a:pt x="53" y="101"/>
                </a:lnTo>
                <a:lnTo>
                  <a:pt x="0" y="5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5" name="Freeform 231"/>
          <p:cNvSpPr>
            <a:spLocks/>
          </p:cNvSpPr>
          <p:nvPr/>
        </p:nvSpPr>
        <p:spPr bwMode="auto">
          <a:xfrm>
            <a:off x="5054600" y="3127375"/>
            <a:ext cx="42863" cy="38100"/>
          </a:xfrm>
          <a:custGeom>
            <a:avLst/>
            <a:gdLst>
              <a:gd name="T0" fmla="*/ 0 w 75"/>
              <a:gd name="T1" fmla="*/ 2147483647 h 73"/>
              <a:gd name="T2" fmla="*/ 2147483647 w 75"/>
              <a:gd name="T3" fmla="*/ 0 h 73"/>
              <a:gd name="T4" fmla="*/ 2147483647 w 75"/>
              <a:gd name="T5" fmla="*/ 2147483647 h 73"/>
              <a:gd name="T6" fmla="*/ 2147483647 w 75"/>
              <a:gd name="T7" fmla="*/ 2147483647 h 73"/>
              <a:gd name="T8" fmla="*/ 2147483647 w 75"/>
              <a:gd name="T9" fmla="*/ 2147483647 h 73"/>
              <a:gd name="T10" fmla="*/ 2147483647 w 75"/>
              <a:gd name="T11" fmla="*/ 2147483647 h 73"/>
              <a:gd name="T12" fmla="*/ 0 w 75"/>
              <a:gd name="T13" fmla="*/ 2147483647 h 7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5"/>
              <a:gd name="T22" fmla="*/ 0 h 73"/>
              <a:gd name="T23" fmla="*/ 75 w 75"/>
              <a:gd name="T24" fmla="*/ 73 h 7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5" h="73">
                <a:moveTo>
                  <a:pt x="0" y="49"/>
                </a:moveTo>
                <a:lnTo>
                  <a:pt x="48" y="0"/>
                </a:lnTo>
                <a:lnTo>
                  <a:pt x="75" y="27"/>
                </a:lnTo>
                <a:lnTo>
                  <a:pt x="24" y="73"/>
                </a:lnTo>
                <a:lnTo>
                  <a:pt x="0" y="49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6" name="Freeform 232"/>
          <p:cNvSpPr>
            <a:spLocks/>
          </p:cNvSpPr>
          <p:nvPr/>
        </p:nvSpPr>
        <p:spPr bwMode="auto">
          <a:xfrm>
            <a:off x="5068888" y="3141663"/>
            <a:ext cx="42862" cy="36512"/>
          </a:xfrm>
          <a:custGeom>
            <a:avLst/>
            <a:gdLst>
              <a:gd name="T0" fmla="*/ 0 w 76"/>
              <a:gd name="T1" fmla="*/ 2147483647 h 70"/>
              <a:gd name="T2" fmla="*/ 2147483647 w 76"/>
              <a:gd name="T3" fmla="*/ 0 h 70"/>
              <a:gd name="T4" fmla="*/ 2147483647 w 76"/>
              <a:gd name="T5" fmla="*/ 2147483647 h 70"/>
              <a:gd name="T6" fmla="*/ 2147483647 w 76"/>
              <a:gd name="T7" fmla="*/ 2147483647 h 70"/>
              <a:gd name="T8" fmla="*/ 2147483647 w 76"/>
              <a:gd name="T9" fmla="*/ 2147483647 h 70"/>
              <a:gd name="T10" fmla="*/ 2147483647 w 76"/>
              <a:gd name="T11" fmla="*/ 2147483647 h 70"/>
              <a:gd name="T12" fmla="*/ 0 w 76"/>
              <a:gd name="T13" fmla="*/ 2147483647 h 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6"/>
              <a:gd name="T22" fmla="*/ 0 h 70"/>
              <a:gd name="T23" fmla="*/ 76 w 76"/>
              <a:gd name="T24" fmla="*/ 70 h 7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6" h="70">
                <a:moveTo>
                  <a:pt x="0" y="46"/>
                </a:moveTo>
                <a:lnTo>
                  <a:pt x="51" y="0"/>
                </a:lnTo>
                <a:lnTo>
                  <a:pt x="76" y="28"/>
                </a:lnTo>
                <a:lnTo>
                  <a:pt x="75" y="26"/>
                </a:lnTo>
                <a:lnTo>
                  <a:pt x="22" y="70"/>
                </a:lnTo>
                <a:lnTo>
                  <a:pt x="21" y="69"/>
                </a:lnTo>
                <a:lnTo>
                  <a:pt x="0" y="46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7" name="Freeform 233"/>
          <p:cNvSpPr>
            <a:spLocks/>
          </p:cNvSpPr>
          <p:nvPr/>
        </p:nvSpPr>
        <p:spPr bwMode="auto">
          <a:xfrm>
            <a:off x="5080000" y="3154363"/>
            <a:ext cx="49213" cy="36512"/>
          </a:xfrm>
          <a:custGeom>
            <a:avLst/>
            <a:gdLst>
              <a:gd name="T0" fmla="*/ 0 w 85"/>
              <a:gd name="T1" fmla="*/ 2147483647 h 68"/>
              <a:gd name="T2" fmla="*/ 2147483647 w 85"/>
              <a:gd name="T3" fmla="*/ 0 h 68"/>
              <a:gd name="T4" fmla="*/ 2147483647 w 85"/>
              <a:gd name="T5" fmla="*/ 2147483647 h 68"/>
              <a:gd name="T6" fmla="*/ 2147483647 w 85"/>
              <a:gd name="T7" fmla="*/ 2147483647 h 68"/>
              <a:gd name="T8" fmla="*/ 2147483647 w 85"/>
              <a:gd name="T9" fmla="*/ 2147483647 h 68"/>
              <a:gd name="T10" fmla="*/ 2147483647 w 85"/>
              <a:gd name="T11" fmla="*/ 2147483647 h 68"/>
              <a:gd name="T12" fmla="*/ 0 w 85"/>
              <a:gd name="T13" fmla="*/ 2147483647 h 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"/>
              <a:gd name="T22" fmla="*/ 0 h 68"/>
              <a:gd name="T23" fmla="*/ 85 w 85"/>
              <a:gd name="T24" fmla="*/ 68 h 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" h="68">
                <a:moveTo>
                  <a:pt x="0" y="44"/>
                </a:moveTo>
                <a:lnTo>
                  <a:pt x="53" y="0"/>
                </a:lnTo>
                <a:lnTo>
                  <a:pt x="85" y="41"/>
                </a:lnTo>
                <a:lnTo>
                  <a:pt x="76" y="27"/>
                </a:lnTo>
                <a:lnTo>
                  <a:pt x="18" y="68"/>
                </a:lnTo>
                <a:lnTo>
                  <a:pt x="8" y="54"/>
                </a:lnTo>
                <a:lnTo>
                  <a:pt x="0" y="44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8" name="Freeform 234"/>
          <p:cNvSpPr>
            <a:spLocks/>
          </p:cNvSpPr>
          <p:nvPr/>
        </p:nvSpPr>
        <p:spPr bwMode="auto">
          <a:xfrm>
            <a:off x="5091113" y="3168650"/>
            <a:ext cx="52387" cy="52388"/>
          </a:xfrm>
          <a:custGeom>
            <a:avLst/>
            <a:gdLst>
              <a:gd name="T0" fmla="*/ 0 w 94"/>
              <a:gd name="T1" fmla="*/ 2147483647 h 97"/>
              <a:gd name="T2" fmla="*/ 2147483647 w 94"/>
              <a:gd name="T3" fmla="*/ 0 h 97"/>
              <a:gd name="T4" fmla="*/ 2147483647 w 94"/>
              <a:gd name="T5" fmla="*/ 2147483647 h 97"/>
              <a:gd name="T6" fmla="*/ 2147483647 w 94"/>
              <a:gd name="T7" fmla="*/ 2147483647 h 97"/>
              <a:gd name="T8" fmla="*/ 2147483647 w 94"/>
              <a:gd name="T9" fmla="*/ 2147483647 h 97"/>
              <a:gd name="T10" fmla="*/ 2147483647 w 94"/>
              <a:gd name="T11" fmla="*/ 2147483647 h 97"/>
              <a:gd name="T12" fmla="*/ 0 w 94"/>
              <a:gd name="T13" fmla="*/ 2147483647 h 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4"/>
              <a:gd name="T22" fmla="*/ 0 h 97"/>
              <a:gd name="T23" fmla="*/ 94 w 94"/>
              <a:gd name="T24" fmla="*/ 97 h 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4" h="97">
                <a:moveTo>
                  <a:pt x="0" y="41"/>
                </a:moveTo>
                <a:lnTo>
                  <a:pt x="58" y="0"/>
                </a:lnTo>
                <a:lnTo>
                  <a:pt x="88" y="43"/>
                </a:lnTo>
                <a:lnTo>
                  <a:pt x="94" y="53"/>
                </a:lnTo>
                <a:lnTo>
                  <a:pt x="34" y="87"/>
                </a:lnTo>
                <a:lnTo>
                  <a:pt x="40" y="97"/>
                </a:lnTo>
                <a:lnTo>
                  <a:pt x="0" y="41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49" name="Freeform 235"/>
          <p:cNvSpPr>
            <a:spLocks/>
          </p:cNvSpPr>
          <p:nvPr/>
        </p:nvSpPr>
        <p:spPr bwMode="auto">
          <a:xfrm>
            <a:off x="5110163" y="3197225"/>
            <a:ext cx="50800" cy="44450"/>
          </a:xfrm>
          <a:custGeom>
            <a:avLst/>
            <a:gdLst>
              <a:gd name="T0" fmla="*/ 0 w 90"/>
              <a:gd name="T1" fmla="*/ 2147483647 h 83"/>
              <a:gd name="T2" fmla="*/ 2147483647 w 90"/>
              <a:gd name="T3" fmla="*/ 0 h 83"/>
              <a:gd name="T4" fmla="*/ 2147483647 w 90"/>
              <a:gd name="T5" fmla="*/ 2147483647 h 83"/>
              <a:gd name="T6" fmla="*/ 2147483647 w 90"/>
              <a:gd name="T7" fmla="*/ 2147483647 h 83"/>
              <a:gd name="T8" fmla="*/ 2147483647 w 90"/>
              <a:gd name="T9" fmla="*/ 2147483647 h 83"/>
              <a:gd name="T10" fmla="*/ 2147483647 w 90"/>
              <a:gd name="T11" fmla="*/ 2147483647 h 83"/>
              <a:gd name="T12" fmla="*/ 0 w 90"/>
              <a:gd name="T13" fmla="*/ 2147483647 h 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0"/>
              <a:gd name="T22" fmla="*/ 0 h 83"/>
              <a:gd name="T23" fmla="*/ 90 w 90"/>
              <a:gd name="T24" fmla="*/ 83 h 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0" h="83">
                <a:moveTo>
                  <a:pt x="0" y="34"/>
                </a:moveTo>
                <a:lnTo>
                  <a:pt x="60" y="0"/>
                </a:lnTo>
                <a:lnTo>
                  <a:pt x="89" y="52"/>
                </a:lnTo>
                <a:lnTo>
                  <a:pt x="90" y="53"/>
                </a:lnTo>
                <a:lnTo>
                  <a:pt x="27" y="82"/>
                </a:lnTo>
                <a:lnTo>
                  <a:pt x="29" y="83"/>
                </a:lnTo>
                <a:lnTo>
                  <a:pt x="0" y="34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50" name="Freeform 236"/>
          <p:cNvSpPr>
            <a:spLocks/>
          </p:cNvSpPr>
          <p:nvPr/>
        </p:nvSpPr>
        <p:spPr bwMode="auto">
          <a:xfrm>
            <a:off x="5124450" y="3225800"/>
            <a:ext cx="50800" cy="41275"/>
          </a:xfrm>
          <a:custGeom>
            <a:avLst/>
            <a:gdLst>
              <a:gd name="T0" fmla="*/ 0 w 87"/>
              <a:gd name="T1" fmla="*/ 2147483647 h 78"/>
              <a:gd name="T2" fmla="*/ 2147483647 w 87"/>
              <a:gd name="T3" fmla="*/ 0 h 78"/>
              <a:gd name="T4" fmla="*/ 2147483647 w 87"/>
              <a:gd name="T5" fmla="*/ 2147483647 h 78"/>
              <a:gd name="T6" fmla="*/ 2147483647 w 87"/>
              <a:gd name="T7" fmla="*/ 2147483647 h 78"/>
              <a:gd name="T8" fmla="*/ 2147483647 w 87"/>
              <a:gd name="T9" fmla="*/ 2147483647 h 78"/>
              <a:gd name="T10" fmla="*/ 2147483647 w 87"/>
              <a:gd name="T11" fmla="*/ 2147483647 h 78"/>
              <a:gd name="T12" fmla="*/ 0 w 87"/>
              <a:gd name="T13" fmla="*/ 2147483647 h 7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7"/>
              <a:gd name="T22" fmla="*/ 0 h 78"/>
              <a:gd name="T23" fmla="*/ 87 w 87"/>
              <a:gd name="T24" fmla="*/ 78 h 7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7" h="78">
                <a:moveTo>
                  <a:pt x="0" y="29"/>
                </a:moveTo>
                <a:lnTo>
                  <a:pt x="63" y="0"/>
                </a:lnTo>
                <a:lnTo>
                  <a:pt x="87" y="55"/>
                </a:lnTo>
                <a:lnTo>
                  <a:pt x="87" y="53"/>
                </a:lnTo>
                <a:lnTo>
                  <a:pt x="22" y="78"/>
                </a:lnTo>
                <a:lnTo>
                  <a:pt x="22" y="76"/>
                </a:lnTo>
                <a:lnTo>
                  <a:pt x="0" y="29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51" name="Freeform 237"/>
          <p:cNvSpPr>
            <a:spLocks/>
          </p:cNvSpPr>
          <p:nvPr/>
        </p:nvSpPr>
        <p:spPr bwMode="auto">
          <a:xfrm>
            <a:off x="5138738" y="3252788"/>
            <a:ext cx="47625" cy="38100"/>
          </a:xfrm>
          <a:custGeom>
            <a:avLst/>
            <a:gdLst>
              <a:gd name="T0" fmla="*/ 0 w 85"/>
              <a:gd name="T1" fmla="*/ 2147483647 h 72"/>
              <a:gd name="T2" fmla="*/ 2147483647 w 85"/>
              <a:gd name="T3" fmla="*/ 0 h 72"/>
              <a:gd name="T4" fmla="*/ 2147483647 w 85"/>
              <a:gd name="T5" fmla="*/ 2147483647 h 72"/>
              <a:gd name="T6" fmla="*/ 2147483647 w 85"/>
              <a:gd name="T7" fmla="*/ 2147483647 h 72"/>
              <a:gd name="T8" fmla="*/ 2147483647 w 85"/>
              <a:gd name="T9" fmla="*/ 2147483647 h 72"/>
              <a:gd name="T10" fmla="*/ 2147483647 w 85"/>
              <a:gd name="T11" fmla="*/ 2147483647 h 72"/>
              <a:gd name="T12" fmla="*/ 0 w 85"/>
              <a:gd name="T13" fmla="*/ 2147483647 h 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5"/>
              <a:gd name="T22" fmla="*/ 0 h 72"/>
              <a:gd name="T23" fmla="*/ 85 w 85"/>
              <a:gd name="T24" fmla="*/ 72 h 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5" h="72">
                <a:moveTo>
                  <a:pt x="0" y="25"/>
                </a:moveTo>
                <a:lnTo>
                  <a:pt x="65" y="0"/>
                </a:lnTo>
                <a:lnTo>
                  <a:pt x="85" y="52"/>
                </a:lnTo>
                <a:lnTo>
                  <a:pt x="85" y="53"/>
                </a:lnTo>
                <a:lnTo>
                  <a:pt x="17" y="70"/>
                </a:lnTo>
                <a:lnTo>
                  <a:pt x="17" y="72"/>
                </a:lnTo>
                <a:lnTo>
                  <a:pt x="0" y="25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52" name="Freeform 238"/>
          <p:cNvSpPr>
            <a:spLocks/>
          </p:cNvSpPr>
          <p:nvPr/>
        </p:nvSpPr>
        <p:spPr bwMode="auto">
          <a:xfrm>
            <a:off x="5146675" y="3281363"/>
            <a:ext cx="49213" cy="38100"/>
          </a:xfrm>
          <a:custGeom>
            <a:avLst/>
            <a:gdLst>
              <a:gd name="T0" fmla="*/ 0 w 82"/>
              <a:gd name="T1" fmla="*/ 2147483647 h 73"/>
              <a:gd name="T2" fmla="*/ 2147483647 w 82"/>
              <a:gd name="T3" fmla="*/ 0 h 73"/>
              <a:gd name="T4" fmla="*/ 2147483647 w 82"/>
              <a:gd name="T5" fmla="*/ 2147483647 h 73"/>
              <a:gd name="T6" fmla="*/ 2147483647 w 82"/>
              <a:gd name="T7" fmla="*/ 2147483647 h 73"/>
              <a:gd name="T8" fmla="*/ 2147483647 w 82"/>
              <a:gd name="T9" fmla="*/ 2147483647 h 73"/>
              <a:gd name="T10" fmla="*/ 2147483647 w 82"/>
              <a:gd name="T11" fmla="*/ 2147483647 h 73"/>
              <a:gd name="T12" fmla="*/ 0 w 82"/>
              <a:gd name="T13" fmla="*/ 2147483647 h 7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2"/>
              <a:gd name="T22" fmla="*/ 0 h 73"/>
              <a:gd name="T23" fmla="*/ 82 w 82"/>
              <a:gd name="T24" fmla="*/ 73 h 7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2" h="73">
                <a:moveTo>
                  <a:pt x="0" y="17"/>
                </a:moveTo>
                <a:lnTo>
                  <a:pt x="68" y="0"/>
                </a:lnTo>
                <a:lnTo>
                  <a:pt x="81" y="49"/>
                </a:lnTo>
                <a:lnTo>
                  <a:pt x="82" y="54"/>
                </a:lnTo>
                <a:lnTo>
                  <a:pt x="14" y="68"/>
                </a:lnTo>
                <a:lnTo>
                  <a:pt x="16" y="73"/>
                </a:lnTo>
                <a:lnTo>
                  <a:pt x="0" y="17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53" name="Freeform 239"/>
          <p:cNvSpPr>
            <a:spLocks/>
          </p:cNvSpPr>
          <p:nvPr/>
        </p:nvSpPr>
        <p:spPr bwMode="auto">
          <a:xfrm>
            <a:off x="5156200" y="3309938"/>
            <a:ext cx="47625" cy="36512"/>
          </a:xfrm>
          <a:custGeom>
            <a:avLst/>
            <a:gdLst>
              <a:gd name="T0" fmla="*/ 0 w 83"/>
              <a:gd name="T1" fmla="*/ 2147483647 h 68"/>
              <a:gd name="T2" fmla="*/ 2147483647 w 83"/>
              <a:gd name="T3" fmla="*/ 0 h 68"/>
              <a:gd name="T4" fmla="*/ 2147483647 w 83"/>
              <a:gd name="T5" fmla="*/ 2147483647 h 68"/>
              <a:gd name="T6" fmla="*/ 2147483647 w 83"/>
              <a:gd name="T7" fmla="*/ 2147483647 h 68"/>
              <a:gd name="T8" fmla="*/ 2147483647 w 83"/>
              <a:gd name="T9" fmla="*/ 2147483647 h 68"/>
              <a:gd name="T10" fmla="*/ 2147483647 w 83"/>
              <a:gd name="T11" fmla="*/ 2147483647 h 68"/>
              <a:gd name="T12" fmla="*/ 0 w 83"/>
              <a:gd name="T13" fmla="*/ 2147483647 h 6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3"/>
              <a:gd name="T22" fmla="*/ 0 h 68"/>
              <a:gd name="T23" fmla="*/ 83 w 83"/>
              <a:gd name="T24" fmla="*/ 68 h 6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3" h="68">
                <a:moveTo>
                  <a:pt x="0" y="14"/>
                </a:moveTo>
                <a:lnTo>
                  <a:pt x="68" y="0"/>
                </a:lnTo>
                <a:lnTo>
                  <a:pt x="83" y="68"/>
                </a:lnTo>
                <a:lnTo>
                  <a:pt x="80" y="54"/>
                </a:lnTo>
                <a:lnTo>
                  <a:pt x="10" y="64"/>
                </a:lnTo>
                <a:lnTo>
                  <a:pt x="8" y="49"/>
                </a:lnTo>
                <a:lnTo>
                  <a:pt x="0" y="14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54" name="Freeform 240"/>
          <p:cNvSpPr>
            <a:spLocks/>
          </p:cNvSpPr>
          <p:nvPr/>
        </p:nvSpPr>
        <p:spPr bwMode="auto">
          <a:xfrm>
            <a:off x="5160963" y="3338513"/>
            <a:ext cx="46037" cy="36512"/>
          </a:xfrm>
          <a:custGeom>
            <a:avLst/>
            <a:gdLst>
              <a:gd name="T0" fmla="*/ 0 w 79"/>
              <a:gd name="T1" fmla="*/ 2147483647 h 70"/>
              <a:gd name="T2" fmla="*/ 2147483647 w 79"/>
              <a:gd name="T3" fmla="*/ 0 h 70"/>
              <a:gd name="T4" fmla="*/ 2147483647 w 79"/>
              <a:gd name="T5" fmla="*/ 2147483647 h 70"/>
              <a:gd name="T6" fmla="*/ 2147483647 w 79"/>
              <a:gd name="T7" fmla="*/ 2147483647 h 70"/>
              <a:gd name="T8" fmla="*/ 2147483647 w 79"/>
              <a:gd name="T9" fmla="*/ 2147483647 h 70"/>
              <a:gd name="T10" fmla="*/ 2147483647 w 79"/>
              <a:gd name="T11" fmla="*/ 2147483647 h 70"/>
              <a:gd name="T12" fmla="*/ 0 w 79"/>
              <a:gd name="T13" fmla="*/ 2147483647 h 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"/>
              <a:gd name="T22" fmla="*/ 0 h 70"/>
              <a:gd name="T23" fmla="*/ 79 w 79"/>
              <a:gd name="T24" fmla="*/ 70 h 7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" h="70">
                <a:moveTo>
                  <a:pt x="0" y="10"/>
                </a:moveTo>
                <a:lnTo>
                  <a:pt x="70" y="0"/>
                </a:lnTo>
                <a:lnTo>
                  <a:pt x="77" y="46"/>
                </a:lnTo>
                <a:lnTo>
                  <a:pt x="79" y="54"/>
                </a:lnTo>
                <a:lnTo>
                  <a:pt x="9" y="62"/>
                </a:lnTo>
                <a:lnTo>
                  <a:pt x="10" y="70"/>
                </a:lnTo>
                <a:lnTo>
                  <a:pt x="0" y="1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55" name="Freeform 241"/>
          <p:cNvSpPr>
            <a:spLocks/>
          </p:cNvSpPr>
          <p:nvPr/>
        </p:nvSpPr>
        <p:spPr bwMode="auto">
          <a:xfrm>
            <a:off x="5165725" y="3367088"/>
            <a:ext cx="46038" cy="33337"/>
          </a:xfrm>
          <a:custGeom>
            <a:avLst/>
            <a:gdLst>
              <a:gd name="T0" fmla="*/ 0 w 77"/>
              <a:gd name="T1" fmla="*/ 2147483647 h 63"/>
              <a:gd name="T2" fmla="*/ 2147483647 w 77"/>
              <a:gd name="T3" fmla="*/ 0 h 63"/>
              <a:gd name="T4" fmla="*/ 2147483647 w 77"/>
              <a:gd name="T5" fmla="*/ 2147483647 h 63"/>
              <a:gd name="T6" fmla="*/ 2147483647 w 77"/>
              <a:gd name="T7" fmla="*/ 2147483647 h 63"/>
              <a:gd name="T8" fmla="*/ 2147483647 w 77"/>
              <a:gd name="T9" fmla="*/ 2147483647 h 63"/>
              <a:gd name="T10" fmla="*/ 2147483647 w 77"/>
              <a:gd name="T11" fmla="*/ 2147483647 h 63"/>
              <a:gd name="T12" fmla="*/ 0 w 77"/>
              <a:gd name="T13" fmla="*/ 2147483647 h 6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7"/>
              <a:gd name="T22" fmla="*/ 0 h 63"/>
              <a:gd name="T23" fmla="*/ 77 w 77"/>
              <a:gd name="T24" fmla="*/ 63 h 6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7" h="63">
                <a:moveTo>
                  <a:pt x="0" y="8"/>
                </a:moveTo>
                <a:lnTo>
                  <a:pt x="70" y="0"/>
                </a:lnTo>
                <a:lnTo>
                  <a:pt x="77" y="51"/>
                </a:lnTo>
                <a:lnTo>
                  <a:pt x="77" y="56"/>
                </a:lnTo>
                <a:lnTo>
                  <a:pt x="7" y="58"/>
                </a:lnTo>
                <a:lnTo>
                  <a:pt x="7" y="63"/>
                </a:lnTo>
                <a:lnTo>
                  <a:pt x="0" y="8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56" name="Freeform 242"/>
          <p:cNvSpPr>
            <a:spLocks/>
          </p:cNvSpPr>
          <p:nvPr/>
        </p:nvSpPr>
        <p:spPr bwMode="auto">
          <a:xfrm>
            <a:off x="5172075" y="3397250"/>
            <a:ext cx="42863" cy="58738"/>
          </a:xfrm>
          <a:custGeom>
            <a:avLst/>
            <a:gdLst>
              <a:gd name="T0" fmla="*/ 0 w 77"/>
              <a:gd name="T1" fmla="*/ 2147483647 h 113"/>
              <a:gd name="T2" fmla="*/ 2147483647 w 77"/>
              <a:gd name="T3" fmla="*/ 0 h 113"/>
              <a:gd name="T4" fmla="*/ 2147483647 w 77"/>
              <a:gd name="T5" fmla="*/ 2147483647 h 113"/>
              <a:gd name="T6" fmla="*/ 2147483647 w 77"/>
              <a:gd name="T7" fmla="*/ 2147483647 h 113"/>
              <a:gd name="T8" fmla="*/ 2147483647 w 77"/>
              <a:gd name="T9" fmla="*/ 2147483647 h 113"/>
              <a:gd name="T10" fmla="*/ 2147483647 w 77"/>
              <a:gd name="T11" fmla="*/ 2147483647 h 113"/>
              <a:gd name="T12" fmla="*/ 0 w 77"/>
              <a:gd name="T13" fmla="*/ 2147483647 h 1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7"/>
              <a:gd name="T22" fmla="*/ 0 h 113"/>
              <a:gd name="T23" fmla="*/ 77 w 77"/>
              <a:gd name="T24" fmla="*/ 113 h 11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7" h="113">
                <a:moveTo>
                  <a:pt x="0" y="2"/>
                </a:moveTo>
                <a:lnTo>
                  <a:pt x="70" y="0"/>
                </a:lnTo>
                <a:lnTo>
                  <a:pt x="77" y="108"/>
                </a:lnTo>
                <a:lnTo>
                  <a:pt x="77" y="111"/>
                </a:lnTo>
                <a:lnTo>
                  <a:pt x="7" y="111"/>
                </a:lnTo>
                <a:lnTo>
                  <a:pt x="7" y="113"/>
                </a:lnTo>
                <a:lnTo>
                  <a:pt x="0" y="2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57" name="Freeform 243"/>
          <p:cNvSpPr>
            <a:spLocks/>
          </p:cNvSpPr>
          <p:nvPr/>
        </p:nvSpPr>
        <p:spPr bwMode="auto">
          <a:xfrm>
            <a:off x="5175250" y="3455988"/>
            <a:ext cx="42863" cy="58737"/>
          </a:xfrm>
          <a:custGeom>
            <a:avLst/>
            <a:gdLst>
              <a:gd name="T0" fmla="*/ 0 w 74"/>
              <a:gd name="T1" fmla="*/ 0 h 111"/>
              <a:gd name="T2" fmla="*/ 2147483647 w 74"/>
              <a:gd name="T3" fmla="*/ 0 h 111"/>
              <a:gd name="T4" fmla="*/ 2147483647 w 74"/>
              <a:gd name="T5" fmla="*/ 2147483647 h 111"/>
              <a:gd name="T6" fmla="*/ 2147483647 w 74"/>
              <a:gd name="T7" fmla="*/ 2147483647 h 111"/>
              <a:gd name="T8" fmla="*/ 2147483647 w 74"/>
              <a:gd name="T9" fmla="*/ 2147483647 h 111"/>
              <a:gd name="T10" fmla="*/ 2147483647 w 74"/>
              <a:gd name="T11" fmla="*/ 2147483647 h 111"/>
              <a:gd name="T12" fmla="*/ 0 w 74"/>
              <a:gd name="T13" fmla="*/ 0 h 1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4"/>
              <a:gd name="T22" fmla="*/ 0 h 111"/>
              <a:gd name="T23" fmla="*/ 74 w 74"/>
              <a:gd name="T24" fmla="*/ 111 h 1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4" h="111">
                <a:moveTo>
                  <a:pt x="0" y="0"/>
                </a:moveTo>
                <a:lnTo>
                  <a:pt x="70" y="0"/>
                </a:lnTo>
                <a:lnTo>
                  <a:pt x="74" y="111"/>
                </a:lnTo>
                <a:lnTo>
                  <a:pt x="4" y="11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58" name="Rectangle 244"/>
          <p:cNvSpPr>
            <a:spLocks noChangeArrowheads="1"/>
          </p:cNvSpPr>
          <p:nvPr/>
        </p:nvSpPr>
        <p:spPr bwMode="auto">
          <a:xfrm>
            <a:off x="5176838" y="3514725"/>
            <a:ext cx="41275" cy="58738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59" name="Freeform 245"/>
          <p:cNvSpPr>
            <a:spLocks/>
          </p:cNvSpPr>
          <p:nvPr/>
        </p:nvSpPr>
        <p:spPr bwMode="auto">
          <a:xfrm>
            <a:off x="5114925" y="3421063"/>
            <a:ext cx="165100" cy="152400"/>
          </a:xfrm>
          <a:custGeom>
            <a:avLst/>
            <a:gdLst>
              <a:gd name="T0" fmla="*/ 2147483647 w 287"/>
              <a:gd name="T1" fmla="*/ 0 h 287"/>
              <a:gd name="T2" fmla="*/ 2147483647 w 287"/>
              <a:gd name="T3" fmla="*/ 2147483647 h 287"/>
              <a:gd name="T4" fmla="*/ 0 w 287"/>
              <a:gd name="T5" fmla="*/ 0 h 287"/>
              <a:gd name="T6" fmla="*/ 2147483647 w 287"/>
              <a:gd name="T7" fmla="*/ 0 h 287"/>
              <a:gd name="T8" fmla="*/ 0 60000 65536"/>
              <a:gd name="T9" fmla="*/ 0 60000 65536"/>
              <a:gd name="T10" fmla="*/ 0 60000 65536"/>
              <a:gd name="T11" fmla="*/ 0 60000 65536"/>
              <a:gd name="T12" fmla="*/ 0 w 287"/>
              <a:gd name="T13" fmla="*/ 0 h 287"/>
              <a:gd name="T14" fmla="*/ 287 w 287"/>
              <a:gd name="T15" fmla="*/ 287 h 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7" h="287">
                <a:moveTo>
                  <a:pt x="287" y="0"/>
                </a:moveTo>
                <a:lnTo>
                  <a:pt x="144" y="287"/>
                </a:lnTo>
                <a:lnTo>
                  <a:pt x="0" y="0"/>
                </a:lnTo>
                <a:lnTo>
                  <a:pt x="287" y="0"/>
                </a:lnTo>
                <a:close/>
              </a:path>
            </a:pathLst>
          </a:custGeom>
          <a:solidFill>
            <a:srgbClr val="FF0000"/>
          </a:solidFill>
          <a:ln w="381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60" name="Freeform 246"/>
          <p:cNvSpPr>
            <a:spLocks/>
          </p:cNvSpPr>
          <p:nvPr/>
        </p:nvSpPr>
        <p:spPr bwMode="auto">
          <a:xfrm>
            <a:off x="5178425" y="3413125"/>
            <a:ext cx="119063" cy="201613"/>
          </a:xfrm>
          <a:custGeom>
            <a:avLst/>
            <a:gdLst>
              <a:gd name="T0" fmla="*/ 2147483647 w 207"/>
              <a:gd name="T1" fmla="*/ 0 h 382"/>
              <a:gd name="T2" fmla="*/ 2147483647 w 207"/>
              <a:gd name="T3" fmla="*/ 2147483647 h 382"/>
              <a:gd name="T4" fmla="*/ 2147483647 w 207"/>
              <a:gd name="T5" fmla="*/ 2147483647 h 382"/>
              <a:gd name="T6" fmla="*/ 0 w 207"/>
              <a:gd name="T7" fmla="*/ 2147483647 h 382"/>
              <a:gd name="T8" fmla="*/ 2147483647 w 207"/>
              <a:gd name="T9" fmla="*/ 2147483647 h 382"/>
              <a:gd name="T10" fmla="*/ 2147483647 w 207"/>
              <a:gd name="T11" fmla="*/ 2147483647 h 382"/>
              <a:gd name="T12" fmla="*/ 2147483647 w 207"/>
              <a:gd name="T13" fmla="*/ 0 h 38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7"/>
              <a:gd name="T22" fmla="*/ 0 h 382"/>
              <a:gd name="T23" fmla="*/ 207 w 207"/>
              <a:gd name="T24" fmla="*/ 382 h 38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7" h="382">
                <a:moveTo>
                  <a:pt x="144" y="0"/>
                </a:moveTo>
                <a:lnTo>
                  <a:pt x="207" y="32"/>
                </a:lnTo>
                <a:lnTo>
                  <a:pt x="32" y="382"/>
                </a:lnTo>
                <a:lnTo>
                  <a:pt x="0" y="319"/>
                </a:lnTo>
                <a:lnTo>
                  <a:pt x="63" y="288"/>
                </a:lnTo>
                <a:lnTo>
                  <a:pt x="32" y="225"/>
                </a:lnTo>
                <a:lnTo>
                  <a:pt x="144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61" name="Freeform 247"/>
          <p:cNvSpPr>
            <a:spLocks/>
          </p:cNvSpPr>
          <p:nvPr/>
        </p:nvSpPr>
        <p:spPr bwMode="auto">
          <a:xfrm>
            <a:off x="5081588" y="3403600"/>
            <a:ext cx="133350" cy="177800"/>
          </a:xfrm>
          <a:custGeom>
            <a:avLst/>
            <a:gdLst>
              <a:gd name="T0" fmla="*/ 2147483647 w 232"/>
              <a:gd name="T1" fmla="*/ 2147483647 h 338"/>
              <a:gd name="T2" fmla="*/ 2147483647 w 232"/>
              <a:gd name="T3" fmla="*/ 2147483647 h 338"/>
              <a:gd name="T4" fmla="*/ 0 w 232"/>
              <a:gd name="T5" fmla="*/ 0 h 338"/>
              <a:gd name="T6" fmla="*/ 2147483647 w 232"/>
              <a:gd name="T7" fmla="*/ 0 h 338"/>
              <a:gd name="T8" fmla="*/ 2147483647 w 232"/>
              <a:gd name="T9" fmla="*/ 2147483647 h 338"/>
              <a:gd name="T10" fmla="*/ 2147483647 w 232"/>
              <a:gd name="T11" fmla="*/ 2147483647 h 338"/>
              <a:gd name="T12" fmla="*/ 2147483647 w 232"/>
              <a:gd name="T13" fmla="*/ 2147483647 h 3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2"/>
              <a:gd name="T22" fmla="*/ 0 h 338"/>
              <a:gd name="T23" fmla="*/ 232 w 232"/>
              <a:gd name="T24" fmla="*/ 338 h 3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2" h="338">
                <a:moveTo>
                  <a:pt x="232" y="307"/>
                </a:moveTo>
                <a:lnTo>
                  <a:pt x="169" y="338"/>
                </a:lnTo>
                <a:lnTo>
                  <a:pt x="0" y="0"/>
                </a:lnTo>
                <a:lnTo>
                  <a:pt x="57" y="0"/>
                </a:lnTo>
                <a:lnTo>
                  <a:pt x="57" y="70"/>
                </a:lnTo>
                <a:lnTo>
                  <a:pt x="114" y="70"/>
                </a:lnTo>
                <a:lnTo>
                  <a:pt x="232" y="307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62" name="Freeform 248"/>
          <p:cNvSpPr>
            <a:spLocks/>
          </p:cNvSpPr>
          <p:nvPr/>
        </p:nvSpPr>
        <p:spPr bwMode="auto">
          <a:xfrm>
            <a:off x="5114925" y="3403600"/>
            <a:ext cx="196850" cy="36513"/>
          </a:xfrm>
          <a:custGeom>
            <a:avLst/>
            <a:gdLst>
              <a:gd name="T0" fmla="*/ 0 w 344"/>
              <a:gd name="T1" fmla="*/ 2147483647 h 70"/>
              <a:gd name="T2" fmla="*/ 0 w 344"/>
              <a:gd name="T3" fmla="*/ 0 h 70"/>
              <a:gd name="T4" fmla="*/ 2147483647 w 344"/>
              <a:gd name="T5" fmla="*/ 0 h 70"/>
              <a:gd name="T6" fmla="*/ 2147483647 w 344"/>
              <a:gd name="T7" fmla="*/ 2147483647 h 70"/>
              <a:gd name="T8" fmla="*/ 2147483647 w 344"/>
              <a:gd name="T9" fmla="*/ 2147483647 h 70"/>
              <a:gd name="T10" fmla="*/ 2147483647 w 344"/>
              <a:gd name="T11" fmla="*/ 2147483647 h 70"/>
              <a:gd name="T12" fmla="*/ 0 w 344"/>
              <a:gd name="T13" fmla="*/ 2147483647 h 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44"/>
              <a:gd name="T22" fmla="*/ 0 h 70"/>
              <a:gd name="T23" fmla="*/ 344 w 344"/>
              <a:gd name="T24" fmla="*/ 70 h 7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44" h="70">
                <a:moveTo>
                  <a:pt x="0" y="70"/>
                </a:moveTo>
                <a:lnTo>
                  <a:pt x="0" y="0"/>
                </a:lnTo>
                <a:lnTo>
                  <a:pt x="344" y="0"/>
                </a:lnTo>
                <a:lnTo>
                  <a:pt x="319" y="51"/>
                </a:lnTo>
                <a:lnTo>
                  <a:pt x="256" y="19"/>
                </a:lnTo>
                <a:lnTo>
                  <a:pt x="231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63" name="Freeform 249"/>
          <p:cNvSpPr>
            <a:spLocks/>
          </p:cNvSpPr>
          <p:nvPr/>
        </p:nvSpPr>
        <p:spPr bwMode="auto">
          <a:xfrm>
            <a:off x="5232400" y="5129213"/>
            <a:ext cx="38100" cy="0"/>
          </a:xfrm>
          <a:custGeom>
            <a:avLst/>
            <a:gdLst>
              <a:gd name="T0" fmla="*/ 0 w 70"/>
              <a:gd name="T1" fmla="*/ 2147483647 w 70"/>
              <a:gd name="T2" fmla="*/ 0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0" y="0"/>
                </a:moveTo>
                <a:lnTo>
                  <a:pt x="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64" name="Freeform 250"/>
          <p:cNvSpPr>
            <a:spLocks/>
          </p:cNvSpPr>
          <p:nvPr/>
        </p:nvSpPr>
        <p:spPr bwMode="auto">
          <a:xfrm>
            <a:off x="5232400" y="5672138"/>
            <a:ext cx="38100" cy="0"/>
          </a:xfrm>
          <a:custGeom>
            <a:avLst/>
            <a:gdLst>
              <a:gd name="T0" fmla="*/ 2147483647 w 70"/>
              <a:gd name="T1" fmla="*/ 0 w 70"/>
              <a:gd name="T2" fmla="*/ 2147483647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70" y="0"/>
                </a:moveTo>
                <a:lnTo>
                  <a:pt x="0" y="0"/>
                </a:lnTo>
                <a:lnTo>
                  <a:pt x="70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65" name="Rectangle 251"/>
          <p:cNvSpPr>
            <a:spLocks noChangeArrowheads="1"/>
          </p:cNvSpPr>
          <p:nvPr/>
        </p:nvSpPr>
        <p:spPr bwMode="auto">
          <a:xfrm>
            <a:off x="5232400" y="5129213"/>
            <a:ext cx="38100" cy="542925"/>
          </a:xfrm>
          <a:prstGeom prst="rect">
            <a:avLst/>
          </a:prstGeom>
          <a:solidFill>
            <a:srgbClr val="FF0000"/>
          </a:solidFill>
          <a:ln w="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66" name="Freeform 252"/>
          <p:cNvSpPr>
            <a:spLocks/>
          </p:cNvSpPr>
          <p:nvPr/>
        </p:nvSpPr>
        <p:spPr bwMode="auto">
          <a:xfrm>
            <a:off x="5170488" y="5519738"/>
            <a:ext cx="161925" cy="152400"/>
          </a:xfrm>
          <a:custGeom>
            <a:avLst/>
            <a:gdLst>
              <a:gd name="T0" fmla="*/ 2147483647 w 286"/>
              <a:gd name="T1" fmla="*/ 0 h 288"/>
              <a:gd name="T2" fmla="*/ 2147483647 w 286"/>
              <a:gd name="T3" fmla="*/ 2147483647 h 288"/>
              <a:gd name="T4" fmla="*/ 0 w 286"/>
              <a:gd name="T5" fmla="*/ 0 h 288"/>
              <a:gd name="T6" fmla="*/ 2147483647 w 286"/>
              <a:gd name="T7" fmla="*/ 0 h 288"/>
              <a:gd name="T8" fmla="*/ 0 60000 65536"/>
              <a:gd name="T9" fmla="*/ 0 60000 65536"/>
              <a:gd name="T10" fmla="*/ 0 60000 65536"/>
              <a:gd name="T11" fmla="*/ 0 60000 65536"/>
              <a:gd name="T12" fmla="*/ 0 w 286"/>
              <a:gd name="T13" fmla="*/ 0 h 288"/>
              <a:gd name="T14" fmla="*/ 286 w 286"/>
              <a:gd name="T15" fmla="*/ 288 h 2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6" h="288">
                <a:moveTo>
                  <a:pt x="286" y="0"/>
                </a:moveTo>
                <a:lnTo>
                  <a:pt x="144" y="288"/>
                </a:lnTo>
                <a:lnTo>
                  <a:pt x="0" y="0"/>
                </a:lnTo>
                <a:lnTo>
                  <a:pt x="286" y="0"/>
                </a:lnTo>
                <a:close/>
              </a:path>
            </a:pathLst>
          </a:custGeom>
          <a:solidFill>
            <a:srgbClr val="FF0000"/>
          </a:solidFill>
          <a:ln w="3810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67" name="Freeform 253"/>
          <p:cNvSpPr>
            <a:spLocks/>
          </p:cNvSpPr>
          <p:nvPr/>
        </p:nvSpPr>
        <p:spPr bwMode="auto">
          <a:xfrm>
            <a:off x="5233988" y="5511800"/>
            <a:ext cx="117475" cy="201613"/>
          </a:xfrm>
          <a:custGeom>
            <a:avLst/>
            <a:gdLst>
              <a:gd name="T0" fmla="*/ 2147483647 w 205"/>
              <a:gd name="T1" fmla="*/ 0 h 381"/>
              <a:gd name="T2" fmla="*/ 2147483647 w 205"/>
              <a:gd name="T3" fmla="*/ 2147483647 h 381"/>
              <a:gd name="T4" fmla="*/ 2147483647 w 205"/>
              <a:gd name="T5" fmla="*/ 2147483647 h 381"/>
              <a:gd name="T6" fmla="*/ 0 w 205"/>
              <a:gd name="T7" fmla="*/ 2147483647 h 381"/>
              <a:gd name="T8" fmla="*/ 2147483647 w 205"/>
              <a:gd name="T9" fmla="*/ 2147483647 h 381"/>
              <a:gd name="T10" fmla="*/ 2147483647 w 205"/>
              <a:gd name="T11" fmla="*/ 2147483647 h 381"/>
              <a:gd name="T12" fmla="*/ 2147483647 w 205"/>
              <a:gd name="T13" fmla="*/ 0 h 3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5"/>
              <a:gd name="T22" fmla="*/ 0 h 381"/>
              <a:gd name="T23" fmla="*/ 205 w 205"/>
              <a:gd name="T24" fmla="*/ 381 h 3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5" h="381">
                <a:moveTo>
                  <a:pt x="142" y="0"/>
                </a:moveTo>
                <a:lnTo>
                  <a:pt x="205" y="31"/>
                </a:lnTo>
                <a:lnTo>
                  <a:pt x="31" y="381"/>
                </a:lnTo>
                <a:lnTo>
                  <a:pt x="0" y="318"/>
                </a:lnTo>
                <a:lnTo>
                  <a:pt x="62" y="287"/>
                </a:lnTo>
                <a:lnTo>
                  <a:pt x="31" y="224"/>
                </a:lnTo>
                <a:lnTo>
                  <a:pt x="142" y="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68" name="Freeform 254"/>
          <p:cNvSpPr>
            <a:spLocks/>
          </p:cNvSpPr>
          <p:nvPr/>
        </p:nvSpPr>
        <p:spPr bwMode="auto">
          <a:xfrm>
            <a:off x="5137150" y="5502275"/>
            <a:ext cx="131763" cy="177800"/>
          </a:xfrm>
          <a:custGeom>
            <a:avLst/>
            <a:gdLst>
              <a:gd name="T0" fmla="*/ 2147483647 w 231"/>
              <a:gd name="T1" fmla="*/ 2147483647 h 338"/>
              <a:gd name="T2" fmla="*/ 2147483647 w 231"/>
              <a:gd name="T3" fmla="*/ 2147483647 h 338"/>
              <a:gd name="T4" fmla="*/ 0 w 231"/>
              <a:gd name="T5" fmla="*/ 0 h 338"/>
              <a:gd name="T6" fmla="*/ 2147483647 w 231"/>
              <a:gd name="T7" fmla="*/ 0 h 338"/>
              <a:gd name="T8" fmla="*/ 2147483647 w 231"/>
              <a:gd name="T9" fmla="*/ 2147483647 h 338"/>
              <a:gd name="T10" fmla="*/ 2147483647 w 231"/>
              <a:gd name="T11" fmla="*/ 2147483647 h 338"/>
              <a:gd name="T12" fmla="*/ 2147483647 w 231"/>
              <a:gd name="T13" fmla="*/ 2147483647 h 3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1"/>
              <a:gd name="T22" fmla="*/ 0 h 338"/>
              <a:gd name="T23" fmla="*/ 231 w 231"/>
              <a:gd name="T24" fmla="*/ 338 h 3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1" h="338">
                <a:moveTo>
                  <a:pt x="231" y="307"/>
                </a:moveTo>
                <a:lnTo>
                  <a:pt x="169" y="338"/>
                </a:lnTo>
                <a:lnTo>
                  <a:pt x="0" y="0"/>
                </a:lnTo>
                <a:lnTo>
                  <a:pt x="56" y="0"/>
                </a:lnTo>
                <a:lnTo>
                  <a:pt x="56" y="70"/>
                </a:lnTo>
                <a:lnTo>
                  <a:pt x="113" y="70"/>
                </a:lnTo>
                <a:lnTo>
                  <a:pt x="231" y="307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69" name="Freeform 255"/>
          <p:cNvSpPr>
            <a:spLocks/>
          </p:cNvSpPr>
          <p:nvPr/>
        </p:nvSpPr>
        <p:spPr bwMode="auto">
          <a:xfrm>
            <a:off x="5170488" y="5502275"/>
            <a:ext cx="195262" cy="36513"/>
          </a:xfrm>
          <a:custGeom>
            <a:avLst/>
            <a:gdLst>
              <a:gd name="T0" fmla="*/ 0 w 343"/>
              <a:gd name="T1" fmla="*/ 2147483647 h 70"/>
              <a:gd name="T2" fmla="*/ 0 w 343"/>
              <a:gd name="T3" fmla="*/ 0 h 70"/>
              <a:gd name="T4" fmla="*/ 2147483647 w 343"/>
              <a:gd name="T5" fmla="*/ 0 h 70"/>
              <a:gd name="T6" fmla="*/ 2147483647 w 343"/>
              <a:gd name="T7" fmla="*/ 2147483647 h 70"/>
              <a:gd name="T8" fmla="*/ 2147483647 w 343"/>
              <a:gd name="T9" fmla="*/ 2147483647 h 70"/>
              <a:gd name="T10" fmla="*/ 2147483647 w 343"/>
              <a:gd name="T11" fmla="*/ 2147483647 h 70"/>
              <a:gd name="T12" fmla="*/ 0 w 343"/>
              <a:gd name="T13" fmla="*/ 2147483647 h 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43"/>
              <a:gd name="T22" fmla="*/ 0 h 70"/>
              <a:gd name="T23" fmla="*/ 343 w 343"/>
              <a:gd name="T24" fmla="*/ 70 h 7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43" h="70">
                <a:moveTo>
                  <a:pt x="0" y="70"/>
                </a:moveTo>
                <a:lnTo>
                  <a:pt x="0" y="0"/>
                </a:lnTo>
                <a:lnTo>
                  <a:pt x="343" y="0"/>
                </a:lnTo>
                <a:lnTo>
                  <a:pt x="318" y="51"/>
                </a:lnTo>
                <a:lnTo>
                  <a:pt x="255" y="20"/>
                </a:lnTo>
                <a:lnTo>
                  <a:pt x="230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70" name="Freeform 256"/>
          <p:cNvSpPr>
            <a:spLocks/>
          </p:cNvSpPr>
          <p:nvPr/>
        </p:nvSpPr>
        <p:spPr bwMode="auto">
          <a:xfrm>
            <a:off x="4597400" y="3349625"/>
            <a:ext cx="17463" cy="9525"/>
          </a:xfrm>
          <a:custGeom>
            <a:avLst/>
            <a:gdLst>
              <a:gd name="T0" fmla="*/ 0 w 32"/>
              <a:gd name="T1" fmla="*/ 0 h 17"/>
              <a:gd name="T2" fmla="*/ 2147483647 w 32"/>
              <a:gd name="T3" fmla="*/ 2147483647 h 17"/>
              <a:gd name="T4" fmla="*/ 0 w 32"/>
              <a:gd name="T5" fmla="*/ 0 h 17"/>
              <a:gd name="T6" fmla="*/ 0 60000 65536"/>
              <a:gd name="T7" fmla="*/ 0 60000 65536"/>
              <a:gd name="T8" fmla="*/ 0 60000 65536"/>
              <a:gd name="T9" fmla="*/ 0 w 32"/>
              <a:gd name="T10" fmla="*/ 0 h 17"/>
              <a:gd name="T11" fmla="*/ 32 w 32"/>
              <a:gd name="T12" fmla="*/ 17 h 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2" h="17">
                <a:moveTo>
                  <a:pt x="0" y="0"/>
                </a:moveTo>
                <a:lnTo>
                  <a:pt x="32" y="1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71" name="Freeform 257"/>
          <p:cNvSpPr>
            <a:spLocks/>
          </p:cNvSpPr>
          <p:nvPr/>
        </p:nvSpPr>
        <p:spPr bwMode="auto">
          <a:xfrm>
            <a:off x="1882775" y="2122488"/>
            <a:ext cx="9525" cy="17462"/>
          </a:xfrm>
          <a:custGeom>
            <a:avLst/>
            <a:gdLst>
              <a:gd name="T0" fmla="*/ 0 w 17"/>
              <a:gd name="T1" fmla="*/ 2147483647 h 32"/>
              <a:gd name="T2" fmla="*/ 2147483647 w 17"/>
              <a:gd name="T3" fmla="*/ 0 h 32"/>
              <a:gd name="T4" fmla="*/ 0 w 17"/>
              <a:gd name="T5" fmla="*/ 2147483647 h 32"/>
              <a:gd name="T6" fmla="*/ 0 60000 65536"/>
              <a:gd name="T7" fmla="*/ 0 60000 65536"/>
              <a:gd name="T8" fmla="*/ 0 60000 65536"/>
              <a:gd name="T9" fmla="*/ 0 w 17"/>
              <a:gd name="T10" fmla="*/ 0 h 32"/>
              <a:gd name="T11" fmla="*/ 17 w 17"/>
              <a:gd name="T12" fmla="*/ 32 h 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" h="32">
                <a:moveTo>
                  <a:pt x="0" y="32"/>
                </a:moveTo>
                <a:lnTo>
                  <a:pt x="17" y="0"/>
                </a:lnTo>
                <a:lnTo>
                  <a:pt x="0" y="32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72" name="Freeform 258"/>
          <p:cNvSpPr>
            <a:spLocks/>
          </p:cNvSpPr>
          <p:nvPr/>
        </p:nvSpPr>
        <p:spPr bwMode="auto">
          <a:xfrm>
            <a:off x="4514850" y="3349625"/>
            <a:ext cx="100013" cy="161925"/>
          </a:xfrm>
          <a:custGeom>
            <a:avLst/>
            <a:gdLst>
              <a:gd name="T0" fmla="*/ 2147483647 w 175"/>
              <a:gd name="T1" fmla="*/ 0 h 304"/>
              <a:gd name="T2" fmla="*/ 2147483647 w 175"/>
              <a:gd name="T3" fmla="*/ 2147483647 h 304"/>
              <a:gd name="T4" fmla="*/ 2147483647 w 175"/>
              <a:gd name="T5" fmla="*/ 2147483647 h 304"/>
              <a:gd name="T6" fmla="*/ 0 w 175"/>
              <a:gd name="T7" fmla="*/ 2147483647 h 304"/>
              <a:gd name="T8" fmla="*/ 2147483647 w 175"/>
              <a:gd name="T9" fmla="*/ 2147483647 h 304"/>
              <a:gd name="T10" fmla="*/ 2147483647 w 175"/>
              <a:gd name="T11" fmla="*/ 2147483647 h 304"/>
              <a:gd name="T12" fmla="*/ 2147483647 w 175"/>
              <a:gd name="T13" fmla="*/ 0 h 30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5"/>
              <a:gd name="T22" fmla="*/ 0 h 304"/>
              <a:gd name="T23" fmla="*/ 175 w 175"/>
              <a:gd name="T24" fmla="*/ 304 h 30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5" h="304">
                <a:moveTo>
                  <a:pt x="143" y="0"/>
                </a:moveTo>
                <a:lnTo>
                  <a:pt x="175" y="17"/>
                </a:lnTo>
                <a:lnTo>
                  <a:pt x="15" y="304"/>
                </a:lnTo>
                <a:lnTo>
                  <a:pt x="0" y="295"/>
                </a:lnTo>
                <a:lnTo>
                  <a:pt x="16" y="264"/>
                </a:lnTo>
                <a:lnTo>
                  <a:pt x="1" y="256"/>
                </a:lnTo>
                <a:lnTo>
                  <a:pt x="143" y="0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73" name="Freeform 259"/>
          <p:cNvSpPr>
            <a:spLocks/>
          </p:cNvSpPr>
          <p:nvPr/>
        </p:nvSpPr>
        <p:spPr bwMode="auto">
          <a:xfrm>
            <a:off x="1882775" y="2122488"/>
            <a:ext cx="2640013" cy="1384300"/>
          </a:xfrm>
          <a:custGeom>
            <a:avLst/>
            <a:gdLst>
              <a:gd name="T0" fmla="*/ 2147483647 w 4607"/>
              <a:gd name="T1" fmla="*/ 2147483647 h 2615"/>
              <a:gd name="T2" fmla="*/ 2147483647 w 4607"/>
              <a:gd name="T3" fmla="*/ 2147483647 h 2615"/>
              <a:gd name="T4" fmla="*/ 0 w 4607"/>
              <a:gd name="T5" fmla="*/ 2147483647 h 2615"/>
              <a:gd name="T6" fmla="*/ 2147483647 w 4607"/>
              <a:gd name="T7" fmla="*/ 0 h 2615"/>
              <a:gd name="T8" fmla="*/ 2147483647 w 4607"/>
              <a:gd name="T9" fmla="*/ 2147483647 h 26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07"/>
              <a:gd name="T16" fmla="*/ 0 h 2615"/>
              <a:gd name="T17" fmla="*/ 4607 w 4607"/>
              <a:gd name="T18" fmla="*/ 2615 h 26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07" h="2615">
                <a:moveTo>
                  <a:pt x="4607" y="2584"/>
                </a:moveTo>
                <a:lnTo>
                  <a:pt x="4591" y="2615"/>
                </a:lnTo>
                <a:lnTo>
                  <a:pt x="0" y="32"/>
                </a:lnTo>
                <a:lnTo>
                  <a:pt x="17" y="0"/>
                </a:lnTo>
                <a:lnTo>
                  <a:pt x="4607" y="2584"/>
                </a:lnTo>
                <a:close/>
              </a:path>
            </a:pathLst>
          </a:custGeom>
          <a:solidFill>
            <a:srgbClr val="0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74" name="Rectangle 260"/>
          <p:cNvSpPr>
            <a:spLocks noChangeArrowheads="1"/>
          </p:cNvSpPr>
          <p:nvPr/>
        </p:nvSpPr>
        <p:spPr bwMode="auto">
          <a:xfrm>
            <a:off x="5207000" y="2097088"/>
            <a:ext cx="41275" cy="17462"/>
          </a:xfrm>
          <a:prstGeom prst="rect">
            <a:avLst/>
          </a:prstGeom>
          <a:solidFill>
            <a:srgbClr val="6699FF"/>
          </a:solidFill>
          <a:ln w="0">
            <a:solidFill>
              <a:srgbClr val="6699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75" name="Rectangle 261"/>
          <p:cNvSpPr>
            <a:spLocks noChangeArrowheads="1"/>
          </p:cNvSpPr>
          <p:nvPr/>
        </p:nvSpPr>
        <p:spPr bwMode="auto">
          <a:xfrm>
            <a:off x="5207000" y="1331913"/>
            <a:ext cx="41275" cy="19050"/>
          </a:xfrm>
          <a:prstGeom prst="rect">
            <a:avLst/>
          </a:prstGeom>
          <a:solidFill>
            <a:srgbClr val="6699FF"/>
          </a:solidFill>
          <a:ln w="0">
            <a:solidFill>
              <a:srgbClr val="6699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76" name="Freeform 262"/>
          <p:cNvSpPr>
            <a:spLocks/>
          </p:cNvSpPr>
          <p:nvPr/>
        </p:nvSpPr>
        <p:spPr bwMode="auto">
          <a:xfrm>
            <a:off x="5207000" y="2097088"/>
            <a:ext cx="41275" cy="0"/>
          </a:xfrm>
          <a:custGeom>
            <a:avLst/>
            <a:gdLst>
              <a:gd name="T0" fmla="*/ 2147483647 w 70"/>
              <a:gd name="T1" fmla="*/ 0 w 70"/>
              <a:gd name="T2" fmla="*/ 2147483647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70" y="0"/>
                </a:moveTo>
                <a:lnTo>
                  <a:pt x="0" y="0"/>
                </a:lnTo>
                <a:lnTo>
                  <a:pt x="7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77" name="Freeform 263"/>
          <p:cNvSpPr>
            <a:spLocks/>
          </p:cNvSpPr>
          <p:nvPr/>
        </p:nvSpPr>
        <p:spPr bwMode="auto">
          <a:xfrm>
            <a:off x="5207000" y="1946275"/>
            <a:ext cx="41275" cy="0"/>
          </a:xfrm>
          <a:custGeom>
            <a:avLst/>
            <a:gdLst>
              <a:gd name="T0" fmla="*/ 0 w 70"/>
              <a:gd name="T1" fmla="*/ 2147483647 w 70"/>
              <a:gd name="T2" fmla="*/ 0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0" y="0"/>
                </a:moveTo>
                <a:lnTo>
                  <a:pt x="7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78" name="Rectangle 264"/>
          <p:cNvSpPr>
            <a:spLocks noChangeArrowheads="1"/>
          </p:cNvSpPr>
          <p:nvPr/>
        </p:nvSpPr>
        <p:spPr bwMode="auto">
          <a:xfrm>
            <a:off x="5207000" y="1946275"/>
            <a:ext cx="41275" cy="150813"/>
          </a:xfrm>
          <a:prstGeom prst="rect">
            <a:avLst/>
          </a:prstGeom>
          <a:solidFill>
            <a:srgbClr val="6699FF"/>
          </a:solidFill>
          <a:ln w="0">
            <a:solidFill>
              <a:srgbClr val="6699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79" name="Freeform 265"/>
          <p:cNvSpPr>
            <a:spLocks/>
          </p:cNvSpPr>
          <p:nvPr/>
        </p:nvSpPr>
        <p:spPr bwMode="auto">
          <a:xfrm>
            <a:off x="5207000" y="1831975"/>
            <a:ext cx="41275" cy="0"/>
          </a:xfrm>
          <a:custGeom>
            <a:avLst/>
            <a:gdLst>
              <a:gd name="T0" fmla="*/ 2147483647 w 70"/>
              <a:gd name="T1" fmla="*/ 0 w 70"/>
              <a:gd name="T2" fmla="*/ 2147483647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70" y="0"/>
                </a:moveTo>
                <a:lnTo>
                  <a:pt x="0" y="0"/>
                </a:lnTo>
                <a:lnTo>
                  <a:pt x="7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80" name="Freeform 266"/>
          <p:cNvSpPr>
            <a:spLocks/>
          </p:cNvSpPr>
          <p:nvPr/>
        </p:nvSpPr>
        <p:spPr bwMode="auto">
          <a:xfrm>
            <a:off x="5207000" y="1795463"/>
            <a:ext cx="41275" cy="0"/>
          </a:xfrm>
          <a:custGeom>
            <a:avLst/>
            <a:gdLst>
              <a:gd name="T0" fmla="*/ 0 w 70"/>
              <a:gd name="T1" fmla="*/ 2147483647 w 70"/>
              <a:gd name="T2" fmla="*/ 0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0" y="0"/>
                </a:moveTo>
                <a:lnTo>
                  <a:pt x="7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81" name="Rectangle 267"/>
          <p:cNvSpPr>
            <a:spLocks noChangeArrowheads="1"/>
          </p:cNvSpPr>
          <p:nvPr/>
        </p:nvSpPr>
        <p:spPr bwMode="auto">
          <a:xfrm>
            <a:off x="5207000" y="1795463"/>
            <a:ext cx="41275" cy="36512"/>
          </a:xfrm>
          <a:prstGeom prst="rect">
            <a:avLst/>
          </a:prstGeom>
          <a:solidFill>
            <a:srgbClr val="6699FF"/>
          </a:solidFill>
          <a:ln w="0">
            <a:solidFill>
              <a:srgbClr val="6699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82" name="Freeform 268"/>
          <p:cNvSpPr>
            <a:spLocks/>
          </p:cNvSpPr>
          <p:nvPr/>
        </p:nvSpPr>
        <p:spPr bwMode="auto">
          <a:xfrm>
            <a:off x="5207000" y="1681163"/>
            <a:ext cx="41275" cy="0"/>
          </a:xfrm>
          <a:custGeom>
            <a:avLst/>
            <a:gdLst>
              <a:gd name="T0" fmla="*/ 2147483647 w 70"/>
              <a:gd name="T1" fmla="*/ 0 w 70"/>
              <a:gd name="T2" fmla="*/ 2147483647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70" y="0"/>
                </a:moveTo>
                <a:lnTo>
                  <a:pt x="0" y="0"/>
                </a:lnTo>
                <a:lnTo>
                  <a:pt x="7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83" name="Freeform 269"/>
          <p:cNvSpPr>
            <a:spLocks/>
          </p:cNvSpPr>
          <p:nvPr/>
        </p:nvSpPr>
        <p:spPr bwMode="auto">
          <a:xfrm>
            <a:off x="5207000" y="1530350"/>
            <a:ext cx="41275" cy="0"/>
          </a:xfrm>
          <a:custGeom>
            <a:avLst/>
            <a:gdLst>
              <a:gd name="T0" fmla="*/ 0 w 70"/>
              <a:gd name="T1" fmla="*/ 2147483647 w 70"/>
              <a:gd name="T2" fmla="*/ 0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0" y="0"/>
                </a:moveTo>
                <a:lnTo>
                  <a:pt x="7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84" name="Rectangle 270"/>
          <p:cNvSpPr>
            <a:spLocks noChangeArrowheads="1"/>
          </p:cNvSpPr>
          <p:nvPr/>
        </p:nvSpPr>
        <p:spPr bwMode="auto">
          <a:xfrm>
            <a:off x="5207000" y="1530350"/>
            <a:ext cx="41275" cy="150813"/>
          </a:xfrm>
          <a:prstGeom prst="rect">
            <a:avLst/>
          </a:prstGeom>
          <a:solidFill>
            <a:srgbClr val="6699FF"/>
          </a:solidFill>
          <a:ln w="0">
            <a:solidFill>
              <a:srgbClr val="6699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85" name="Freeform 271"/>
          <p:cNvSpPr>
            <a:spLocks/>
          </p:cNvSpPr>
          <p:nvPr/>
        </p:nvSpPr>
        <p:spPr bwMode="auto">
          <a:xfrm>
            <a:off x="5207000" y="1417638"/>
            <a:ext cx="41275" cy="0"/>
          </a:xfrm>
          <a:custGeom>
            <a:avLst/>
            <a:gdLst>
              <a:gd name="T0" fmla="*/ 2147483647 w 70"/>
              <a:gd name="T1" fmla="*/ 0 w 70"/>
              <a:gd name="T2" fmla="*/ 2147483647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70" y="0"/>
                </a:moveTo>
                <a:lnTo>
                  <a:pt x="0" y="0"/>
                </a:lnTo>
                <a:lnTo>
                  <a:pt x="7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86" name="Freeform 272"/>
          <p:cNvSpPr>
            <a:spLocks/>
          </p:cNvSpPr>
          <p:nvPr/>
        </p:nvSpPr>
        <p:spPr bwMode="auto">
          <a:xfrm>
            <a:off x="5207000" y="1379538"/>
            <a:ext cx="41275" cy="0"/>
          </a:xfrm>
          <a:custGeom>
            <a:avLst/>
            <a:gdLst>
              <a:gd name="T0" fmla="*/ 0 w 70"/>
              <a:gd name="T1" fmla="*/ 2147483647 w 70"/>
              <a:gd name="T2" fmla="*/ 0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0" y="0"/>
                </a:moveTo>
                <a:lnTo>
                  <a:pt x="7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87" name="Rectangle 273"/>
          <p:cNvSpPr>
            <a:spLocks noChangeArrowheads="1"/>
          </p:cNvSpPr>
          <p:nvPr/>
        </p:nvSpPr>
        <p:spPr bwMode="auto">
          <a:xfrm>
            <a:off x="5207000" y="1379538"/>
            <a:ext cx="41275" cy="38100"/>
          </a:xfrm>
          <a:prstGeom prst="rect">
            <a:avLst/>
          </a:prstGeom>
          <a:solidFill>
            <a:srgbClr val="6699FF"/>
          </a:solidFill>
          <a:ln w="0">
            <a:solidFill>
              <a:srgbClr val="6699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188" name="Freeform 274"/>
          <p:cNvSpPr>
            <a:spLocks/>
          </p:cNvSpPr>
          <p:nvPr/>
        </p:nvSpPr>
        <p:spPr bwMode="auto">
          <a:xfrm>
            <a:off x="2235200" y="3311525"/>
            <a:ext cx="46038" cy="33338"/>
          </a:xfrm>
          <a:custGeom>
            <a:avLst/>
            <a:gdLst>
              <a:gd name="T0" fmla="*/ 2147483647 w 79"/>
              <a:gd name="T1" fmla="*/ 2147483647 h 65"/>
              <a:gd name="T2" fmla="*/ 2147483647 w 79"/>
              <a:gd name="T3" fmla="*/ 2147483647 h 65"/>
              <a:gd name="T4" fmla="*/ 0 w 79"/>
              <a:gd name="T5" fmla="*/ 2147483647 h 65"/>
              <a:gd name="T6" fmla="*/ 2147483647 w 79"/>
              <a:gd name="T7" fmla="*/ 0 h 65"/>
              <a:gd name="T8" fmla="*/ 2147483647 w 79"/>
              <a:gd name="T9" fmla="*/ 2147483647 h 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65"/>
              <a:gd name="T17" fmla="*/ 79 w 79"/>
              <a:gd name="T18" fmla="*/ 65 h 6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65">
                <a:moveTo>
                  <a:pt x="79" y="34"/>
                </a:moveTo>
                <a:lnTo>
                  <a:pt x="61" y="65"/>
                </a:lnTo>
                <a:lnTo>
                  <a:pt x="0" y="29"/>
                </a:lnTo>
                <a:lnTo>
                  <a:pt x="18" y="0"/>
                </a:lnTo>
                <a:lnTo>
                  <a:pt x="79" y="34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89" name="Freeform 275"/>
          <p:cNvSpPr>
            <a:spLocks/>
          </p:cNvSpPr>
          <p:nvPr/>
        </p:nvSpPr>
        <p:spPr bwMode="auto">
          <a:xfrm>
            <a:off x="2700338" y="2568575"/>
            <a:ext cx="44450" cy="34925"/>
          </a:xfrm>
          <a:custGeom>
            <a:avLst/>
            <a:gdLst>
              <a:gd name="T0" fmla="*/ 0 w 79"/>
              <a:gd name="T1" fmla="*/ 2147483647 h 65"/>
              <a:gd name="T2" fmla="*/ 2147483647 w 79"/>
              <a:gd name="T3" fmla="*/ 0 h 65"/>
              <a:gd name="T4" fmla="*/ 2147483647 w 79"/>
              <a:gd name="T5" fmla="*/ 2147483647 h 65"/>
              <a:gd name="T6" fmla="*/ 2147483647 w 79"/>
              <a:gd name="T7" fmla="*/ 2147483647 h 65"/>
              <a:gd name="T8" fmla="*/ 0 w 79"/>
              <a:gd name="T9" fmla="*/ 2147483647 h 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65"/>
              <a:gd name="T17" fmla="*/ 79 w 79"/>
              <a:gd name="T18" fmla="*/ 65 h 6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65">
                <a:moveTo>
                  <a:pt x="0" y="32"/>
                </a:moveTo>
                <a:lnTo>
                  <a:pt x="18" y="0"/>
                </a:lnTo>
                <a:lnTo>
                  <a:pt x="79" y="36"/>
                </a:lnTo>
                <a:lnTo>
                  <a:pt x="60" y="65"/>
                </a:lnTo>
                <a:lnTo>
                  <a:pt x="0" y="32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0" name="Freeform 276"/>
          <p:cNvSpPr>
            <a:spLocks/>
          </p:cNvSpPr>
          <p:nvPr/>
        </p:nvSpPr>
        <p:spPr bwMode="auto">
          <a:xfrm>
            <a:off x="2246313" y="3311525"/>
            <a:ext cx="34925" cy="17463"/>
          </a:xfrm>
          <a:custGeom>
            <a:avLst/>
            <a:gdLst>
              <a:gd name="T0" fmla="*/ 2147483647 w 61"/>
              <a:gd name="T1" fmla="*/ 2147483647 h 34"/>
              <a:gd name="T2" fmla="*/ 0 w 61"/>
              <a:gd name="T3" fmla="*/ 0 h 34"/>
              <a:gd name="T4" fmla="*/ 2147483647 w 61"/>
              <a:gd name="T5" fmla="*/ 2147483647 h 34"/>
              <a:gd name="T6" fmla="*/ 0 60000 65536"/>
              <a:gd name="T7" fmla="*/ 0 60000 65536"/>
              <a:gd name="T8" fmla="*/ 0 60000 65536"/>
              <a:gd name="T9" fmla="*/ 0 w 61"/>
              <a:gd name="T10" fmla="*/ 0 h 34"/>
              <a:gd name="T11" fmla="*/ 61 w 61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" h="34">
                <a:moveTo>
                  <a:pt x="61" y="34"/>
                </a:moveTo>
                <a:lnTo>
                  <a:pt x="0" y="0"/>
                </a:lnTo>
                <a:lnTo>
                  <a:pt x="61" y="34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1" name="Freeform 277"/>
          <p:cNvSpPr>
            <a:spLocks/>
          </p:cNvSpPr>
          <p:nvPr/>
        </p:nvSpPr>
        <p:spPr bwMode="auto">
          <a:xfrm>
            <a:off x="2327275" y="3181350"/>
            <a:ext cx="33338" cy="17463"/>
          </a:xfrm>
          <a:custGeom>
            <a:avLst/>
            <a:gdLst>
              <a:gd name="T0" fmla="*/ 0 w 60"/>
              <a:gd name="T1" fmla="*/ 0 h 34"/>
              <a:gd name="T2" fmla="*/ 2147483647 w 60"/>
              <a:gd name="T3" fmla="*/ 2147483647 h 34"/>
              <a:gd name="T4" fmla="*/ 0 w 60"/>
              <a:gd name="T5" fmla="*/ 0 h 34"/>
              <a:gd name="T6" fmla="*/ 0 60000 65536"/>
              <a:gd name="T7" fmla="*/ 0 60000 65536"/>
              <a:gd name="T8" fmla="*/ 0 60000 65536"/>
              <a:gd name="T9" fmla="*/ 0 w 60"/>
              <a:gd name="T10" fmla="*/ 0 h 34"/>
              <a:gd name="T11" fmla="*/ 60 w 60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" h="34">
                <a:moveTo>
                  <a:pt x="0" y="0"/>
                </a:moveTo>
                <a:lnTo>
                  <a:pt x="60" y="34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2" name="Freeform 278"/>
          <p:cNvSpPr>
            <a:spLocks/>
          </p:cNvSpPr>
          <p:nvPr/>
        </p:nvSpPr>
        <p:spPr bwMode="auto">
          <a:xfrm>
            <a:off x="2246313" y="3181350"/>
            <a:ext cx="114300" cy="147638"/>
          </a:xfrm>
          <a:custGeom>
            <a:avLst/>
            <a:gdLst>
              <a:gd name="T0" fmla="*/ 2147483647 w 203"/>
              <a:gd name="T1" fmla="*/ 2147483647 h 280"/>
              <a:gd name="T2" fmla="*/ 0 w 203"/>
              <a:gd name="T3" fmla="*/ 2147483647 h 280"/>
              <a:gd name="T4" fmla="*/ 2147483647 w 203"/>
              <a:gd name="T5" fmla="*/ 0 h 280"/>
              <a:gd name="T6" fmla="*/ 2147483647 w 203"/>
              <a:gd name="T7" fmla="*/ 2147483647 h 280"/>
              <a:gd name="T8" fmla="*/ 2147483647 w 203"/>
              <a:gd name="T9" fmla="*/ 2147483647 h 28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3"/>
              <a:gd name="T16" fmla="*/ 0 h 280"/>
              <a:gd name="T17" fmla="*/ 203 w 203"/>
              <a:gd name="T18" fmla="*/ 280 h 28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3" h="280">
                <a:moveTo>
                  <a:pt x="61" y="280"/>
                </a:moveTo>
                <a:lnTo>
                  <a:pt x="0" y="246"/>
                </a:lnTo>
                <a:lnTo>
                  <a:pt x="143" y="0"/>
                </a:lnTo>
                <a:lnTo>
                  <a:pt x="203" y="34"/>
                </a:lnTo>
                <a:lnTo>
                  <a:pt x="61" y="28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3" name="Freeform 279"/>
          <p:cNvSpPr>
            <a:spLocks/>
          </p:cNvSpPr>
          <p:nvPr/>
        </p:nvSpPr>
        <p:spPr bwMode="auto">
          <a:xfrm>
            <a:off x="2389188" y="3082925"/>
            <a:ext cx="33337" cy="17463"/>
          </a:xfrm>
          <a:custGeom>
            <a:avLst/>
            <a:gdLst>
              <a:gd name="T0" fmla="*/ 2147483647 w 60"/>
              <a:gd name="T1" fmla="*/ 2147483647 h 34"/>
              <a:gd name="T2" fmla="*/ 0 w 60"/>
              <a:gd name="T3" fmla="*/ 0 h 34"/>
              <a:gd name="T4" fmla="*/ 2147483647 w 60"/>
              <a:gd name="T5" fmla="*/ 2147483647 h 34"/>
              <a:gd name="T6" fmla="*/ 0 60000 65536"/>
              <a:gd name="T7" fmla="*/ 0 60000 65536"/>
              <a:gd name="T8" fmla="*/ 0 60000 65536"/>
              <a:gd name="T9" fmla="*/ 0 w 60"/>
              <a:gd name="T10" fmla="*/ 0 h 34"/>
              <a:gd name="T11" fmla="*/ 60 w 60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" h="34">
                <a:moveTo>
                  <a:pt x="60" y="34"/>
                </a:moveTo>
                <a:lnTo>
                  <a:pt x="0" y="0"/>
                </a:lnTo>
                <a:lnTo>
                  <a:pt x="60" y="34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4" name="Freeform 280"/>
          <p:cNvSpPr>
            <a:spLocks/>
          </p:cNvSpPr>
          <p:nvPr/>
        </p:nvSpPr>
        <p:spPr bwMode="auto">
          <a:xfrm>
            <a:off x="2409825" y="3049588"/>
            <a:ext cx="33338" cy="19050"/>
          </a:xfrm>
          <a:custGeom>
            <a:avLst/>
            <a:gdLst>
              <a:gd name="T0" fmla="*/ 0 w 61"/>
              <a:gd name="T1" fmla="*/ 0 h 34"/>
              <a:gd name="T2" fmla="*/ 2147483647 w 61"/>
              <a:gd name="T3" fmla="*/ 2147483647 h 34"/>
              <a:gd name="T4" fmla="*/ 0 w 61"/>
              <a:gd name="T5" fmla="*/ 0 h 34"/>
              <a:gd name="T6" fmla="*/ 0 60000 65536"/>
              <a:gd name="T7" fmla="*/ 0 60000 65536"/>
              <a:gd name="T8" fmla="*/ 0 60000 65536"/>
              <a:gd name="T9" fmla="*/ 0 w 61"/>
              <a:gd name="T10" fmla="*/ 0 h 34"/>
              <a:gd name="T11" fmla="*/ 61 w 61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" h="34">
                <a:moveTo>
                  <a:pt x="0" y="0"/>
                </a:moveTo>
                <a:lnTo>
                  <a:pt x="61" y="34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5" name="Freeform 281"/>
          <p:cNvSpPr>
            <a:spLocks/>
          </p:cNvSpPr>
          <p:nvPr/>
        </p:nvSpPr>
        <p:spPr bwMode="auto">
          <a:xfrm>
            <a:off x="2389188" y="3049588"/>
            <a:ext cx="53975" cy="50800"/>
          </a:xfrm>
          <a:custGeom>
            <a:avLst/>
            <a:gdLst>
              <a:gd name="T0" fmla="*/ 2147483647 w 97"/>
              <a:gd name="T1" fmla="*/ 2147483647 h 96"/>
              <a:gd name="T2" fmla="*/ 0 w 97"/>
              <a:gd name="T3" fmla="*/ 2147483647 h 96"/>
              <a:gd name="T4" fmla="*/ 2147483647 w 97"/>
              <a:gd name="T5" fmla="*/ 0 h 96"/>
              <a:gd name="T6" fmla="*/ 2147483647 w 97"/>
              <a:gd name="T7" fmla="*/ 2147483647 h 96"/>
              <a:gd name="T8" fmla="*/ 2147483647 w 97"/>
              <a:gd name="T9" fmla="*/ 2147483647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"/>
              <a:gd name="T16" fmla="*/ 0 h 96"/>
              <a:gd name="T17" fmla="*/ 97 w 97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" h="96">
                <a:moveTo>
                  <a:pt x="60" y="96"/>
                </a:moveTo>
                <a:lnTo>
                  <a:pt x="0" y="62"/>
                </a:lnTo>
                <a:lnTo>
                  <a:pt x="36" y="0"/>
                </a:lnTo>
                <a:lnTo>
                  <a:pt x="97" y="34"/>
                </a:lnTo>
                <a:lnTo>
                  <a:pt x="60" y="96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6" name="Freeform 282"/>
          <p:cNvSpPr>
            <a:spLocks/>
          </p:cNvSpPr>
          <p:nvPr/>
        </p:nvSpPr>
        <p:spPr bwMode="auto">
          <a:xfrm>
            <a:off x="2470150" y="2952750"/>
            <a:ext cx="33338" cy="17463"/>
          </a:xfrm>
          <a:custGeom>
            <a:avLst/>
            <a:gdLst>
              <a:gd name="T0" fmla="*/ 2147483647 w 61"/>
              <a:gd name="T1" fmla="*/ 2147483647 h 33"/>
              <a:gd name="T2" fmla="*/ 0 w 61"/>
              <a:gd name="T3" fmla="*/ 0 h 33"/>
              <a:gd name="T4" fmla="*/ 2147483647 w 61"/>
              <a:gd name="T5" fmla="*/ 2147483647 h 33"/>
              <a:gd name="T6" fmla="*/ 0 60000 65536"/>
              <a:gd name="T7" fmla="*/ 0 60000 65536"/>
              <a:gd name="T8" fmla="*/ 0 60000 65536"/>
              <a:gd name="T9" fmla="*/ 0 w 61"/>
              <a:gd name="T10" fmla="*/ 0 h 33"/>
              <a:gd name="T11" fmla="*/ 61 w 61"/>
              <a:gd name="T12" fmla="*/ 33 h 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" h="33">
                <a:moveTo>
                  <a:pt x="61" y="33"/>
                </a:moveTo>
                <a:lnTo>
                  <a:pt x="0" y="0"/>
                </a:lnTo>
                <a:lnTo>
                  <a:pt x="61" y="33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7" name="Freeform 283"/>
          <p:cNvSpPr>
            <a:spLocks/>
          </p:cNvSpPr>
          <p:nvPr/>
        </p:nvSpPr>
        <p:spPr bwMode="auto">
          <a:xfrm>
            <a:off x="2552700" y="2820988"/>
            <a:ext cx="33338" cy="19050"/>
          </a:xfrm>
          <a:custGeom>
            <a:avLst/>
            <a:gdLst>
              <a:gd name="T0" fmla="*/ 0 w 60"/>
              <a:gd name="T1" fmla="*/ 0 h 34"/>
              <a:gd name="T2" fmla="*/ 2147483647 w 60"/>
              <a:gd name="T3" fmla="*/ 2147483647 h 34"/>
              <a:gd name="T4" fmla="*/ 0 w 60"/>
              <a:gd name="T5" fmla="*/ 0 h 34"/>
              <a:gd name="T6" fmla="*/ 0 60000 65536"/>
              <a:gd name="T7" fmla="*/ 0 60000 65536"/>
              <a:gd name="T8" fmla="*/ 0 60000 65536"/>
              <a:gd name="T9" fmla="*/ 0 w 60"/>
              <a:gd name="T10" fmla="*/ 0 h 34"/>
              <a:gd name="T11" fmla="*/ 60 w 60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" h="34">
                <a:moveTo>
                  <a:pt x="0" y="0"/>
                </a:moveTo>
                <a:lnTo>
                  <a:pt x="60" y="34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8" name="Freeform 284"/>
          <p:cNvSpPr>
            <a:spLocks/>
          </p:cNvSpPr>
          <p:nvPr/>
        </p:nvSpPr>
        <p:spPr bwMode="auto">
          <a:xfrm>
            <a:off x="2470150" y="2820988"/>
            <a:ext cx="115888" cy="149225"/>
          </a:xfrm>
          <a:custGeom>
            <a:avLst/>
            <a:gdLst>
              <a:gd name="T0" fmla="*/ 2147483647 w 203"/>
              <a:gd name="T1" fmla="*/ 2147483647 h 281"/>
              <a:gd name="T2" fmla="*/ 0 w 203"/>
              <a:gd name="T3" fmla="*/ 2147483647 h 281"/>
              <a:gd name="T4" fmla="*/ 2147483647 w 203"/>
              <a:gd name="T5" fmla="*/ 0 h 281"/>
              <a:gd name="T6" fmla="*/ 2147483647 w 203"/>
              <a:gd name="T7" fmla="*/ 2147483647 h 281"/>
              <a:gd name="T8" fmla="*/ 2147483647 w 203"/>
              <a:gd name="T9" fmla="*/ 2147483647 h 2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3"/>
              <a:gd name="T16" fmla="*/ 0 h 281"/>
              <a:gd name="T17" fmla="*/ 203 w 203"/>
              <a:gd name="T18" fmla="*/ 281 h 2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3" h="281">
                <a:moveTo>
                  <a:pt x="61" y="281"/>
                </a:moveTo>
                <a:lnTo>
                  <a:pt x="0" y="248"/>
                </a:lnTo>
                <a:lnTo>
                  <a:pt x="143" y="0"/>
                </a:lnTo>
                <a:lnTo>
                  <a:pt x="203" y="34"/>
                </a:lnTo>
                <a:lnTo>
                  <a:pt x="61" y="281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199" name="Freeform 285"/>
          <p:cNvSpPr>
            <a:spLocks/>
          </p:cNvSpPr>
          <p:nvPr/>
        </p:nvSpPr>
        <p:spPr bwMode="auto">
          <a:xfrm>
            <a:off x="2613025" y="2724150"/>
            <a:ext cx="34925" cy="17463"/>
          </a:xfrm>
          <a:custGeom>
            <a:avLst/>
            <a:gdLst>
              <a:gd name="T0" fmla="*/ 2147483647 w 61"/>
              <a:gd name="T1" fmla="*/ 2147483647 h 34"/>
              <a:gd name="T2" fmla="*/ 0 w 61"/>
              <a:gd name="T3" fmla="*/ 0 h 34"/>
              <a:gd name="T4" fmla="*/ 2147483647 w 61"/>
              <a:gd name="T5" fmla="*/ 2147483647 h 34"/>
              <a:gd name="T6" fmla="*/ 0 60000 65536"/>
              <a:gd name="T7" fmla="*/ 0 60000 65536"/>
              <a:gd name="T8" fmla="*/ 0 60000 65536"/>
              <a:gd name="T9" fmla="*/ 0 w 61"/>
              <a:gd name="T10" fmla="*/ 0 h 34"/>
              <a:gd name="T11" fmla="*/ 61 w 61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" h="34">
                <a:moveTo>
                  <a:pt x="61" y="34"/>
                </a:moveTo>
                <a:lnTo>
                  <a:pt x="0" y="0"/>
                </a:lnTo>
                <a:lnTo>
                  <a:pt x="61" y="34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00" name="Freeform 286"/>
          <p:cNvSpPr>
            <a:spLocks/>
          </p:cNvSpPr>
          <p:nvPr/>
        </p:nvSpPr>
        <p:spPr bwMode="auto">
          <a:xfrm>
            <a:off x="2633663" y="2690813"/>
            <a:ext cx="33337" cy="19050"/>
          </a:xfrm>
          <a:custGeom>
            <a:avLst/>
            <a:gdLst>
              <a:gd name="T0" fmla="*/ 0 w 61"/>
              <a:gd name="T1" fmla="*/ 0 h 34"/>
              <a:gd name="T2" fmla="*/ 2147483647 w 61"/>
              <a:gd name="T3" fmla="*/ 2147483647 h 34"/>
              <a:gd name="T4" fmla="*/ 0 w 61"/>
              <a:gd name="T5" fmla="*/ 0 h 34"/>
              <a:gd name="T6" fmla="*/ 0 60000 65536"/>
              <a:gd name="T7" fmla="*/ 0 60000 65536"/>
              <a:gd name="T8" fmla="*/ 0 60000 65536"/>
              <a:gd name="T9" fmla="*/ 0 w 61"/>
              <a:gd name="T10" fmla="*/ 0 h 34"/>
              <a:gd name="T11" fmla="*/ 61 w 61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" h="34">
                <a:moveTo>
                  <a:pt x="0" y="0"/>
                </a:moveTo>
                <a:lnTo>
                  <a:pt x="61" y="34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01" name="Freeform 287"/>
          <p:cNvSpPr>
            <a:spLocks/>
          </p:cNvSpPr>
          <p:nvPr/>
        </p:nvSpPr>
        <p:spPr bwMode="auto">
          <a:xfrm>
            <a:off x="2613025" y="2690813"/>
            <a:ext cx="53975" cy="50800"/>
          </a:xfrm>
          <a:custGeom>
            <a:avLst/>
            <a:gdLst>
              <a:gd name="T0" fmla="*/ 2147483647 w 96"/>
              <a:gd name="T1" fmla="*/ 2147483647 h 95"/>
              <a:gd name="T2" fmla="*/ 0 w 96"/>
              <a:gd name="T3" fmla="*/ 2147483647 h 95"/>
              <a:gd name="T4" fmla="*/ 2147483647 w 96"/>
              <a:gd name="T5" fmla="*/ 0 h 95"/>
              <a:gd name="T6" fmla="*/ 2147483647 w 96"/>
              <a:gd name="T7" fmla="*/ 2147483647 h 95"/>
              <a:gd name="T8" fmla="*/ 2147483647 w 96"/>
              <a:gd name="T9" fmla="*/ 2147483647 h 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6"/>
              <a:gd name="T16" fmla="*/ 0 h 95"/>
              <a:gd name="T17" fmla="*/ 96 w 96"/>
              <a:gd name="T18" fmla="*/ 95 h 9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6" h="95">
                <a:moveTo>
                  <a:pt x="61" y="95"/>
                </a:moveTo>
                <a:lnTo>
                  <a:pt x="0" y="61"/>
                </a:lnTo>
                <a:lnTo>
                  <a:pt x="35" y="0"/>
                </a:lnTo>
                <a:lnTo>
                  <a:pt x="96" y="34"/>
                </a:lnTo>
                <a:lnTo>
                  <a:pt x="61" y="95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02" name="Freeform 288"/>
          <p:cNvSpPr>
            <a:spLocks/>
          </p:cNvSpPr>
          <p:nvPr/>
        </p:nvSpPr>
        <p:spPr bwMode="auto">
          <a:xfrm>
            <a:off x="2695575" y="2593975"/>
            <a:ext cx="33338" cy="17463"/>
          </a:xfrm>
          <a:custGeom>
            <a:avLst/>
            <a:gdLst>
              <a:gd name="T0" fmla="*/ 2147483647 w 60"/>
              <a:gd name="T1" fmla="*/ 2147483647 h 34"/>
              <a:gd name="T2" fmla="*/ 0 w 60"/>
              <a:gd name="T3" fmla="*/ 0 h 34"/>
              <a:gd name="T4" fmla="*/ 2147483647 w 60"/>
              <a:gd name="T5" fmla="*/ 2147483647 h 34"/>
              <a:gd name="T6" fmla="*/ 0 60000 65536"/>
              <a:gd name="T7" fmla="*/ 0 60000 65536"/>
              <a:gd name="T8" fmla="*/ 0 60000 65536"/>
              <a:gd name="T9" fmla="*/ 0 w 60"/>
              <a:gd name="T10" fmla="*/ 0 h 34"/>
              <a:gd name="T11" fmla="*/ 60 w 60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" h="34">
                <a:moveTo>
                  <a:pt x="60" y="34"/>
                </a:moveTo>
                <a:lnTo>
                  <a:pt x="0" y="0"/>
                </a:lnTo>
                <a:lnTo>
                  <a:pt x="60" y="34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03" name="Freeform 289"/>
          <p:cNvSpPr>
            <a:spLocks/>
          </p:cNvSpPr>
          <p:nvPr/>
        </p:nvSpPr>
        <p:spPr bwMode="auto">
          <a:xfrm>
            <a:off x="2700338" y="2586038"/>
            <a:ext cx="34925" cy="17462"/>
          </a:xfrm>
          <a:custGeom>
            <a:avLst/>
            <a:gdLst>
              <a:gd name="T0" fmla="*/ 0 w 60"/>
              <a:gd name="T1" fmla="*/ 0 h 33"/>
              <a:gd name="T2" fmla="*/ 2147483647 w 60"/>
              <a:gd name="T3" fmla="*/ 2147483647 h 33"/>
              <a:gd name="T4" fmla="*/ 0 w 60"/>
              <a:gd name="T5" fmla="*/ 0 h 33"/>
              <a:gd name="T6" fmla="*/ 0 60000 65536"/>
              <a:gd name="T7" fmla="*/ 0 60000 65536"/>
              <a:gd name="T8" fmla="*/ 0 60000 65536"/>
              <a:gd name="T9" fmla="*/ 0 w 60"/>
              <a:gd name="T10" fmla="*/ 0 h 33"/>
              <a:gd name="T11" fmla="*/ 60 w 60"/>
              <a:gd name="T12" fmla="*/ 33 h 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" h="33">
                <a:moveTo>
                  <a:pt x="0" y="0"/>
                </a:moveTo>
                <a:lnTo>
                  <a:pt x="60" y="33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04" name="Freeform 290"/>
          <p:cNvSpPr>
            <a:spLocks/>
          </p:cNvSpPr>
          <p:nvPr/>
        </p:nvSpPr>
        <p:spPr bwMode="auto">
          <a:xfrm>
            <a:off x="2695575" y="2586038"/>
            <a:ext cx="39688" cy="25400"/>
          </a:xfrm>
          <a:custGeom>
            <a:avLst/>
            <a:gdLst>
              <a:gd name="T0" fmla="*/ 2147483647 w 68"/>
              <a:gd name="T1" fmla="*/ 2147483647 h 48"/>
              <a:gd name="T2" fmla="*/ 0 w 68"/>
              <a:gd name="T3" fmla="*/ 2147483647 h 48"/>
              <a:gd name="T4" fmla="*/ 2147483647 w 68"/>
              <a:gd name="T5" fmla="*/ 0 h 48"/>
              <a:gd name="T6" fmla="*/ 2147483647 w 68"/>
              <a:gd name="T7" fmla="*/ 2147483647 h 48"/>
              <a:gd name="T8" fmla="*/ 2147483647 w 68"/>
              <a:gd name="T9" fmla="*/ 2147483647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"/>
              <a:gd name="T16" fmla="*/ 0 h 48"/>
              <a:gd name="T17" fmla="*/ 68 w 68"/>
              <a:gd name="T18" fmla="*/ 48 h 4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" h="48">
                <a:moveTo>
                  <a:pt x="60" y="48"/>
                </a:moveTo>
                <a:lnTo>
                  <a:pt x="0" y="14"/>
                </a:lnTo>
                <a:lnTo>
                  <a:pt x="8" y="0"/>
                </a:lnTo>
                <a:lnTo>
                  <a:pt x="68" y="33"/>
                </a:lnTo>
                <a:lnTo>
                  <a:pt x="60" y="48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05" name="Freeform 291"/>
          <p:cNvSpPr>
            <a:spLocks/>
          </p:cNvSpPr>
          <p:nvPr/>
        </p:nvSpPr>
        <p:spPr bwMode="auto">
          <a:xfrm>
            <a:off x="5207000" y="1382713"/>
            <a:ext cx="41275" cy="0"/>
          </a:xfrm>
          <a:custGeom>
            <a:avLst/>
            <a:gdLst>
              <a:gd name="T0" fmla="*/ 2147483647 w 70"/>
              <a:gd name="T1" fmla="*/ 0 w 70"/>
              <a:gd name="T2" fmla="*/ 2147483647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70" y="0"/>
                </a:moveTo>
                <a:lnTo>
                  <a:pt x="0" y="0"/>
                </a:lnTo>
                <a:lnTo>
                  <a:pt x="7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06" name="Freeform 292"/>
          <p:cNvSpPr>
            <a:spLocks/>
          </p:cNvSpPr>
          <p:nvPr/>
        </p:nvSpPr>
        <p:spPr bwMode="auto">
          <a:xfrm>
            <a:off x="5207000" y="1249363"/>
            <a:ext cx="41275" cy="0"/>
          </a:xfrm>
          <a:custGeom>
            <a:avLst/>
            <a:gdLst>
              <a:gd name="T0" fmla="*/ 0 w 70"/>
              <a:gd name="T1" fmla="*/ 2147483647 w 70"/>
              <a:gd name="T2" fmla="*/ 0 w 70"/>
              <a:gd name="T3" fmla="*/ 0 60000 65536"/>
              <a:gd name="T4" fmla="*/ 0 60000 65536"/>
              <a:gd name="T5" fmla="*/ 0 60000 65536"/>
              <a:gd name="T6" fmla="*/ 0 w 70"/>
              <a:gd name="T7" fmla="*/ 70 w 70"/>
            </a:gdLst>
            <a:ahLst/>
            <a:cxnLst>
              <a:cxn ang="T3">
                <a:pos x="T0" y="0"/>
              </a:cxn>
              <a:cxn ang="T4">
                <a:pos x="T1" y="0"/>
              </a:cxn>
              <a:cxn ang="T5">
                <a:pos x="T2" y="0"/>
              </a:cxn>
            </a:cxnLst>
            <a:rect l="T6" t="0" r="T7" b="0"/>
            <a:pathLst>
              <a:path w="70">
                <a:moveTo>
                  <a:pt x="0" y="0"/>
                </a:moveTo>
                <a:lnTo>
                  <a:pt x="7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07" name="Rectangle 293"/>
          <p:cNvSpPr>
            <a:spLocks noChangeArrowheads="1"/>
          </p:cNvSpPr>
          <p:nvPr/>
        </p:nvSpPr>
        <p:spPr bwMode="auto">
          <a:xfrm>
            <a:off x="5207000" y="1249363"/>
            <a:ext cx="41275" cy="133350"/>
          </a:xfrm>
          <a:prstGeom prst="rect">
            <a:avLst/>
          </a:prstGeom>
          <a:solidFill>
            <a:srgbClr val="6699FF"/>
          </a:solidFill>
          <a:ln w="0">
            <a:solidFill>
              <a:srgbClr val="6699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208" name="Freeform 294"/>
          <p:cNvSpPr>
            <a:spLocks/>
          </p:cNvSpPr>
          <p:nvPr/>
        </p:nvSpPr>
        <p:spPr bwMode="auto">
          <a:xfrm>
            <a:off x="5145088" y="1249363"/>
            <a:ext cx="165100" cy="150812"/>
          </a:xfrm>
          <a:custGeom>
            <a:avLst/>
            <a:gdLst>
              <a:gd name="T0" fmla="*/ 0 w 288"/>
              <a:gd name="T1" fmla="*/ 2147483647 h 286"/>
              <a:gd name="T2" fmla="*/ 2147483647 w 288"/>
              <a:gd name="T3" fmla="*/ 0 h 286"/>
              <a:gd name="T4" fmla="*/ 2147483647 w 288"/>
              <a:gd name="T5" fmla="*/ 2147483647 h 286"/>
              <a:gd name="T6" fmla="*/ 0 w 288"/>
              <a:gd name="T7" fmla="*/ 2147483647 h 286"/>
              <a:gd name="T8" fmla="*/ 0 60000 65536"/>
              <a:gd name="T9" fmla="*/ 0 60000 65536"/>
              <a:gd name="T10" fmla="*/ 0 60000 65536"/>
              <a:gd name="T11" fmla="*/ 0 60000 65536"/>
              <a:gd name="T12" fmla="*/ 0 w 288"/>
              <a:gd name="T13" fmla="*/ 0 h 286"/>
              <a:gd name="T14" fmla="*/ 288 w 288"/>
              <a:gd name="T15" fmla="*/ 286 h 28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" h="286">
                <a:moveTo>
                  <a:pt x="0" y="286"/>
                </a:moveTo>
                <a:lnTo>
                  <a:pt x="144" y="0"/>
                </a:lnTo>
                <a:lnTo>
                  <a:pt x="288" y="286"/>
                </a:lnTo>
                <a:lnTo>
                  <a:pt x="0" y="286"/>
                </a:lnTo>
                <a:close/>
              </a:path>
            </a:pathLst>
          </a:custGeom>
          <a:solidFill>
            <a:srgbClr val="6699FF"/>
          </a:solidFill>
          <a:ln w="3810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09" name="Freeform 295"/>
          <p:cNvSpPr>
            <a:spLocks/>
          </p:cNvSpPr>
          <p:nvPr/>
        </p:nvSpPr>
        <p:spPr bwMode="auto">
          <a:xfrm>
            <a:off x="5129213" y="1206500"/>
            <a:ext cx="115887" cy="201613"/>
          </a:xfrm>
          <a:custGeom>
            <a:avLst/>
            <a:gdLst>
              <a:gd name="T0" fmla="*/ 2147483647 w 206"/>
              <a:gd name="T1" fmla="*/ 2147483647 h 380"/>
              <a:gd name="T2" fmla="*/ 0 w 206"/>
              <a:gd name="T3" fmla="*/ 2147483647 h 380"/>
              <a:gd name="T4" fmla="*/ 2147483647 w 206"/>
              <a:gd name="T5" fmla="*/ 0 h 380"/>
              <a:gd name="T6" fmla="*/ 2147483647 w 206"/>
              <a:gd name="T7" fmla="*/ 2147483647 h 380"/>
              <a:gd name="T8" fmla="*/ 2147483647 w 206"/>
              <a:gd name="T9" fmla="*/ 2147483647 h 380"/>
              <a:gd name="T10" fmla="*/ 2147483647 w 206"/>
              <a:gd name="T11" fmla="*/ 2147483647 h 380"/>
              <a:gd name="T12" fmla="*/ 2147483647 w 206"/>
              <a:gd name="T13" fmla="*/ 2147483647 h 3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06"/>
              <a:gd name="T22" fmla="*/ 0 h 380"/>
              <a:gd name="T23" fmla="*/ 206 w 206"/>
              <a:gd name="T24" fmla="*/ 380 h 3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06" h="380">
                <a:moveTo>
                  <a:pt x="63" y="380"/>
                </a:moveTo>
                <a:lnTo>
                  <a:pt x="0" y="349"/>
                </a:lnTo>
                <a:lnTo>
                  <a:pt x="175" y="0"/>
                </a:lnTo>
                <a:lnTo>
                  <a:pt x="206" y="63"/>
                </a:lnTo>
                <a:lnTo>
                  <a:pt x="144" y="94"/>
                </a:lnTo>
                <a:lnTo>
                  <a:pt x="175" y="157"/>
                </a:lnTo>
                <a:lnTo>
                  <a:pt x="63" y="38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10" name="Freeform 296"/>
          <p:cNvSpPr>
            <a:spLocks/>
          </p:cNvSpPr>
          <p:nvPr/>
        </p:nvSpPr>
        <p:spPr bwMode="auto">
          <a:xfrm>
            <a:off x="5211763" y="1239838"/>
            <a:ext cx="131762" cy="179387"/>
          </a:xfrm>
          <a:custGeom>
            <a:avLst/>
            <a:gdLst>
              <a:gd name="T0" fmla="*/ 0 w 231"/>
              <a:gd name="T1" fmla="*/ 2147483647 h 337"/>
              <a:gd name="T2" fmla="*/ 2147483647 w 231"/>
              <a:gd name="T3" fmla="*/ 0 h 337"/>
              <a:gd name="T4" fmla="*/ 2147483647 w 231"/>
              <a:gd name="T5" fmla="*/ 2147483647 h 337"/>
              <a:gd name="T6" fmla="*/ 2147483647 w 231"/>
              <a:gd name="T7" fmla="*/ 2147483647 h 337"/>
              <a:gd name="T8" fmla="*/ 2147483647 w 231"/>
              <a:gd name="T9" fmla="*/ 2147483647 h 337"/>
              <a:gd name="T10" fmla="*/ 2147483647 w 231"/>
              <a:gd name="T11" fmla="*/ 2147483647 h 337"/>
              <a:gd name="T12" fmla="*/ 0 w 231"/>
              <a:gd name="T13" fmla="*/ 2147483647 h 3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31"/>
              <a:gd name="T22" fmla="*/ 0 h 337"/>
              <a:gd name="T23" fmla="*/ 231 w 231"/>
              <a:gd name="T24" fmla="*/ 337 h 33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31" h="337">
                <a:moveTo>
                  <a:pt x="0" y="31"/>
                </a:moveTo>
                <a:lnTo>
                  <a:pt x="62" y="0"/>
                </a:lnTo>
                <a:lnTo>
                  <a:pt x="231" y="337"/>
                </a:lnTo>
                <a:lnTo>
                  <a:pt x="175" y="337"/>
                </a:lnTo>
                <a:lnTo>
                  <a:pt x="175" y="267"/>
                </a:lnTo>
                <a:lnTo>
                  <a:pt x="118" y="267"/>
                </a:lnTo>
                <a:lnTo>
                  <a:pt x="0" y="31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11" name="Freeform 297"/>
          <p:cNvSpPr>
            <a:spLocks/>
          </p:cNvSpPr>
          <p:nvPr/>
        </p:nvSpPr>
        <p:spPr bwMode="auto">
          <a:xfrm>
            <a:off x="5113338" y="1381125"/>
            <a:ext cx="196850" cy="38100"/>
          </a:xfrm>
          <a:custGeom>
            <a:avLst/>
            <a:gdLst>
              <a:gd name="T0" fmla="*/ 2147483647 w 344"/>
              <a:gd name="T1" fmla="*/ 0 h 70"/>
              <a:gd name="T2" fmla="*/ 2147483647 w 344"/>
              <a:gd name="T3" fmla="*/ 2147483647 h 70"/>
              <a:gd name="T4" fmla="*/ 0 w 344"/>
              <a:gd name="T5" fmla="*/ 2147483647 h 70"/>
              <a:gd name="T6" fmla="*/ 2147483647 w 344"/>
              <a:gd name="T7" fmla="*/ 2147483647 h 70"/>
              <a:gd name="T8" fmla="*/ 2147483647 w 344"/>
              <a:gd name="T9" fmla="*/ 2147483647 h 70"/>
              <a:gd name="T10" fmla="*/ 2147483647 w 344"/>
              <a:gd name="T11" fmla="*/ 0 h 70"/>
              <a:gd name="T12" fmla="*/ 2147483647 w 344"/>
              <a:gd name="T13" fmla="*/ 0 h 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44"/>
              <a:gd name="T22" fmla="*/ 0 h 70"/>
              <a:gd name="T23" fmla="*/ 344 w 344"/>
              <a:gd name="T24" fmla="*/ 70 h 7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44" h="70">
                <a:moveTo>
                  <a:pt x="344" y="0"/>
                </a:moveTo>
                <a:lnTo>
                  <a:pt x="344" y="70"/>
                </a:lnTo>
                <a:lnTo>
                  <a:pt x="0" y="70"/>
                </a:lnTo>
                <a:lnTo>
                  <a:pt x="25" y="19"/>
                </a:lnTo>
                <a:lnTo>
                  <a:pt x="88" y="50"/>
                </a:lnTo>
                <a:lnTo>
                  <a:pt x="113" y="0"/>
                </a:lnTo>
                <a:lnTo>
                  <a:pt x="344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12" name="Freeform 298"/>
          <p:cNvSpPr>
            <a:spLocks/>
          </p:cNvSpPr>
          <p:nvPr/>
        </p:nvSpPr>
        <p:spPr bwMode="auto">
          <a:xfrm>
            <a:off x="2630488" y="2697163"/>
            <a:ext cx="34925" cy="17462"/>
          </a:xfrm>
          <a:custGeom>
            <a:avLst/>
            <a:gdLst>
              <a:gd name="T0" fmla="*/ 2147483647 w 60"/>
              <a:gd name="T1" fmla="*/ 2147483647 h 34"/>
              <a:gd name="T2" fmla="*/ 0 w 60"/>
              <a:gd name="T3" fmla="*/ 0 h 34"/>
              <a:gd name="T4" fmla="*/ 2147483647 w 60"/>
              <a:gd name="T5" fmla="*/ 2147483647 h 34"/>
              <a:gd name="T6" fmla="*/ 0 60000 65536"/>
              <a:gd name="T7" fmla="*/ 0 60000 65536"/>
              <a:gd name="T8" fmla="*/ 0 60000 65536"/>
              <a:gd name="T9" fmla="*/ 0 w 60"/>
              <a:gd name="T10" fmla="*/ 0 h 34"/>
              <a:gd name="T11" fmla="*/ 60 w 60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" h="34">
                <a:moveTo>
                  <a:pt x="60" y="34"/>
                </a:moveTo>
                <a:lnTo>
                  <a:pt x="0" y="0"/>
                </a:lnTo>
                <a:lnTo>
                  <a:pt x="60" y="34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13" name="Freeform 299"/>
          <p:cNvSpPr>
            <a:spLocks/>
          </p:cNvSpPr>
          <p:nvPr/>
        </p:nvSpPr>
        <p:spPr bwMode="auto">
          <a:xfrm>
            <a:off x="2700338" y="2579688"/>
            <a:ext cx="34925" cy="17462"/>
          </a:xfrm>
          <a:custGeom>
            <a:avLst/>
            <a:gdLst>
              <a:gd name="T0" fmla="*/ 0 w 61"/>
              <a:gd name="T1" fmla="*/ 0 h 33"/>
              <a:gd name="T2" fmla="*/ 2147483647 w 61"/>
              <a:gd name="T3" fmla="*/ 2147483647 h 33"/>
              <a:gd name="T4" fmla="*/ 0 w 61"/>
              <a:gd name="T5" fmla="*/ 0 h 33"/>
              <a:gd name="T6" fmla="*/ 0 60000 65536"/>
              <a:gd name="T7" fmla="*/ 0 60000 65536"/>
              <a:gd name="T8" fmla="*/ 0 60000 65536"/>
              <a:gd name="T9" fmla="*/ 0 w 61"/>
              <a:gd name="T10" fmla="*/ 0 h 33"/>
              <a:gd name="T11" fmla="*/ 61 w 61"/>
              <a:gd name="T12" fmla="*/ 33 h 3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1" h="33">
                <a:moveTo>
                  <a:pt x="0" y="0"/>
                </a:moveTo>
                <a:lnTo>
                  <a:pt x="61" y="33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14" name="Freeform 300"/>
          <p:cNvSpPr>
            <a:spLocks/>
          </p:cNvSpPr>
          <p:nvPr/>
        </p:nvSpPr>
        <p:spPr bwMode="auto">
          <a:xfrm>
            <a:off x="2630488" y="2579688"/>
            <a:ext cx="104775" cy="134937"/>
          </a:xfrm>
          <a:custGeom>
            <a:avLst/>
            <a:gdLst>
              <a:gd name="T0" fmla="*/ 2147483647 w 181"/>
              <a:gd name="T1" fmla="*/ 2147483647 h 256"/>
              <a:gd name="T2" fmla="*/ 0 w 181"/>
              <a:gd name="T3" fmla="*/ 2147483647 h 256"/>
              <a:gd name="T4" fmla="*/ 2147483647 w 181"/>
              <a:gd name="T5" fmla="*/ 0 h 256"/>
              <a:gd name="T6" fmla="*/ 2147483647 w 181"/>
              <a:gd name="T7" fmla="*/ 2147483647 h 256"/>
              <a:gd name="T8" fmla="*/ 2147483647 w 181"/>
              <a:gd name="T9" fmla="*/ 2147483647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1"/>
              <a:gd name="T16" fmla="*/ 0 h 256"/>
              <a:gd name="T17" fmla="*/ 181 w 181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1" h="256">
                <a:moveTo>
                  <a:pt x="60" y="256"/>
                </a:moveTo>
                <a:lnTo>
                  <a:pt x="0" y="222"/>
                </a:lnTo>
                <a:lnTo>
                  <a:pt x="120" y="0"/>
                </a:lnTo>
                <a:lnTo>
                  <a:pt x="181" y="33"/>
                </a:lnTo>
                <a:lnTo>
                  <a:pt x="60" y="256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15" name="Freeform 301"/>
          <p:cNvSpPr>
            <a:spLocks/>
          </p:cNvSpPr>
          <p:nvPr/>
        </p:nvSpPr>
        <p:spPr bwMode="auto">
          <a:xfrm>
            <a:off x="2565400" y="2587625"/>
            <a:ext cx="152400" cy="171450"/>
          </a:xfrm>
          <a:custGeom>
            <a:avLst/>
            <a:gdLst>
              <a:gd name="T0" fmla="*/ 0 w 264"/>
              <a:gd name="T1" fmla="*/ 2147483647 h 322"/>
              <a:gd name="T2" fmla="*/ 2147483647 w 264"/>
              <a:gd name="T3" fmla="*/ 0 h 322"/>
              <a:gd name="T4" fmla="*/ 2147483647 w 264"/>
              <a:gd name="T5" fmla="*/ 2147483647 h 322"/>
              <a:gd name="T6" fmla="*/ 0 w 264"/>
              <a:gd name="T7" fmla="*/ 2147483647 h 322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322"/>
              <a:gd name="T14" fmla="*/ 264 w 264"/>
              <a:gd name="T15" fmla="*/ 322 h 32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322">
                <a:moveTo>
                  <a:pt x="0" y="184"/>
                </a:moveTo>
                <a:lnTo>
                  <a:pt x="264" y="0"/>
                </a:lnTo>
                <a:lnTo>
                  <a:pt x="253" y="322"/>
                </a:lnTo>
                <a:lnTo>
                  <a:pt x="0" y="184"/>
                </a:lnTo>
                <a:close/>
              </a:path>
            </a:pathLst>
          </a:custGeom>
          <a:solidFill>
            <a:srgbClr val="6699FF"/>
          </a:solidFill>
          <a:ln w="3810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16" name="Freeform 302"/>
          <p:cNvSpPr>
            <a:spLocks/>
          </p:cNvSpPr>
          <p:nvPr/>
        </p:nvSpPr>
        <p:spPr bwMode="auto">
          <a:xfrm>
            <a:off x="2555875" y="2552700"/>
            <a:ext cx="184150" cy="147638"/>
          </a:xfrm>
          <a:custGeom>
            <a:avLst/>
            <a:gdLst>
              <a:gd name="T0" fmla="*/ 2147483647 w 320"/>
              <a:gd name="T1" fmla="*/ 2147483647 h 281"/>
              <a:gd name="T2" fmla="*/ 0 w 320"/>
              <a:gd name="T3" fmla="*/ 2147483647 h 281"/>
              <a:gd name="T4" fmla="*/ 2147483647 w 320"/>
              <a:gd name="T5" fmla="*/ 0 h 281"/>
              <a:gd name="T6" fmla="*/ 2147483647 w 320"/>
              <a:gd name="T7" fmla="*/ 2147483647 h 281"/>
              <a:gd name="T8" fmla="*/ 2147483647 w 320"/>
              <a:gd name="T9" fmla="*/ 2147483647 h 281"/>
              <a:gd name="T10" fmla="*/ 2147483647 w 320"/>
              <a:gd name="T11" fmla="*/ 2147483647 h 281"/>
              <a:gd name="T12" fmla="*/ 2147483647 w 320"/>
              <a:gd name="T13" fmla="*/ 2147483647 h 2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20"/>
              <a:gd name="T22" fmla="*/ 0 h 281"/>
              <a:gd name="T23" fmla="*/ 320 w 320"/>
              <a:gd name="T24" fmla="*/ 281 h 2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20" h="281">
                <a:moveTo>
                  <a:pt x="39" y="281"/>
                </a:moveTo>
                <a:lnTo>
                  <a:pt x="0" y="223"/>
                </a:lnTo>
                <a:lnTo>
                  <a:pt x="320" y="0"/>
                </a:lnTo>
                <a:lnTo>
                  <a:pt x="318" y="68"/>
                </a:lnTo>
                <a:lnTo>
                  <a:pt x="248" y="68"/>
                </a:lnTo>
                <a:lnTo>
                  <a:pt x="245" y="137"/>
                </a:lnTo>
                <a:lnTo>
                  <a:pt x="39" y="281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17" name="Freeform 303"/>
          <p:cNvSpPr>
            <a:spLocks/>
          </p:cNvSpPr>
          <p:nvPr/>
        </p:nvSpPr>
        <p:spPr bwMode="auto">
          <a:xfrm>
            <a:off x="2693988" y="2587625"/>
            <a:ext cx="44450" cy="201613"/>
          </a:xfrm>
          <a:custGeom>
            <a:avLst/>
            <a:gdLst>
              <a:gd name="T0" fmla="*/ 2147483647 w 79"/>
              <a:gd name="T1" fmla="*/ 0 h 380"/>
              <a:gd name="T2" fmla="*/ 2147483647 w 79"/>
              <a:gd name="T3" fmla="*/ 0 h 380"/>
              <a:gd name="T4" fmla="*/ 2147483647 w 79"/>
              <a:gd name="T5" fmla="*/ 2147483647 h 380"/>
              <a:gd name="T6" fmla="*/ 2147483647 w 79"/>
              <a:gd name="T7" fmla="*/ 2147483647 h 380"/>
              <a:gd name="T8" fmla="*/ 2147483647 w 79"/>
              <a:gd name="T9" fmla="*/ 2147483647 h 380"/>
              <a:gd name="T10" fmla="*/ 0 w 79"/>
              <a:gd name="T11" fmla="*/ 2147483647 h 380"/>
              <a:gd name="T12" fmla="*/ 2147483647 w 79"/>
              <a:gd name="T13" fmla="*/ 0 h 3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"/>
              <a:gd name="T22" fmla="*/ 0 h 380"/>
              <a:gd name="T23" fmla="*/ 79 w 79"/>
              <a:gd name="T24" fmla="*/ 380 h 3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" h="380">
                <a:moveTo>
                  <a:pt x="9" y="0"/>
                </a:moveTo>
                <a:lnTo>
                  <a:pt x="79" y="0"/>
                </a:lnTo>
                <a:lnTo>
                  <a:pt x="65" y="380"/>
                </a:lnTo>
                <a:lnTo>
                  <a:pt x="16" y="352"/>
                </a:lnTo>
                <a:lnTo>
                  <a:pt x="50" y="291"/>
                </a:lnTo>
                <a:lnTo>
                  <a:pt x="0" y="264"/>
                </a:lnTo>
                <a:lnTo>
                  <a:pt x="9" y="0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218" name="Freeform 304"/>
          <p:cNvSpPr>
            <a:spLocks/>
          </p:cNvSpPr>
          <p:nvPr/>
        </p:nvSpPr>
        <p:spPr bwMode="auto">
          <a:xfrm>
            <a:off x="2528888" y="2670175"/>
            <a:ext cx="192087" cy="104775"/>
          </a:xfrm>
          <a:custGeom>
            <a:avLst/>
            <a:gdLst>
              <a:gd name="T0" fmla="*/ 2147483647 w 336"/>
              <a:gd name="T1" fmla="*/ 2147483647 h 197"/>
              <a:gd name="T2" fmla="*/ 2147483647 w 336"/>
              <a:gd name="T3" fmla="*/ 2147483647 h 197"/>
              <a:gd name="T4" fmla="*/ 0 w 336"/>
              <a:gd name="T5" fmla="*/ 2147483647 h 197"/>
              <a:gd name="T6" fmla="*/ 2147483647 w 336"/>
              <a:gd name="T7" fmla="*/ 0 h 197"/>
              <a:gd name="T8" fmla="*/ 2147483647 w 336"/>
              <a:gd name="T9" fmla="*/ 2147483647 h 197"/>
              <a:gd name="T10" fmla="*/ 2147483647 w 336"/>
              <a:gd name="T11" fmla="*/ 2147483647 h 197"/>
              <a:gd name="T12" fmla="*/ 2147483647 w 336"/>
              <a:gd name="T13" fmla="*/ 2147483647 h 19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36"/>
              <a:gd name="T22" fmla="*/ 0 h 197"/>
              <a:gd name="T23" fmla="*/ 336 w 336"/>
              <a:gd name="T24" fmla="*/ 197 h 19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36" h="197">
                <a:moveTo>
                  <a:pt x="336" y="136"/>
                </a:moveTo>
                <a:lnTo>
                  <a:pt x="302" y="197"/>
                </a:lnTo>
                <a:lnTo>
                  <a:pt x="0" y="33"/>
                </a:lnTo>
                <a:lnTo>
                  <a:pt x="47" y="0"/>
                </a:lnTo>
                <a:lnTo>
                  <a:pt x="86" y="58"/>
                </a:lnTo>
                <a:lnTo>
                  <a:pt x="133" y="25"/>
                </a:lnTo>
                <a:lnTo>
                  <a:pt x="336" y="136"/>
                </a:lnTo>
                <a:close/>
              </a:path>
            </a:pathLst>
          </a:custGeom>
          <a:solidFill>
            <a:srgbClr val="6699FF"/>
          </a:solidFill>
          <a:ln w="0">
            <a:solidFill>
              <a:srgbClr val="6699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26" name="TocEntry1"/>
          <p:cNvSpPr txBox="1"/>
          <p:nvPr>
            <p:custDataLst>
              <p:tags r:id="rId1"/>
            </p:custDataLst>
          </p:nvPr>
        </p:nvSpPr>
        <p:spPr>
          <a:xfrm>
            <a:off x="523875" y="14478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Introduction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27" name="TocLine2"/>
          <p:cNvCxnSpPr/>
          <p:nvPr/>
        </p:nvCxnSpPr>
        <p:spPr>
          <a:xfrm>
            <a:off x="523875" y="18161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ocSlideNumber2"/>
          <p:cNvSpPr txBox="1"/>
          <p:nvPr>
            <p:custDataLst>
              <p:tags r:id="rId2"/>
            </p:custDataLst>
          </p:nvPr>
        </p:nvSpPr>
        <p:spPr>
          <a:xfrm>
            <a:off x="8445500" y="14478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4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29" name="TocEntry2"/>
          <p:cNvSpPr txBox="1"/>
          <p:nvPr>
            <p:custDataLst>
              <p:tags r:id="rId3"/>
            </p:custDataLst>
          </p:nvPr>
        </p:nvSpPr>
        <p:spPr>
          <a:xfrm>
            <a:off x="523875" y="18542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Sampling points along the process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30" name="TocLine3"/>
          <p:cNvCxnSpPr/>
          <p:nvPr/>
        </p:nvCxnSpPr>
        <p:spPr>
          <a:xfrm>
            <a:off x="523875" y="22225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ocSlideNumber3"/>
          <p:cNvSpPr txBox="1"/>
          <p:nvPr>
            <p:custDataLst>
              <p:tags r:id="rId4"/>
            </p:custDataLst>
          </p:nvPr>
        </p:nvSpPr>
        <p:spPr>
          <a:xfrm>
            <a:off x="8445500" y="18542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9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32" name="TocEntry3"/>
          <p:cNvSpPr txBox="1"/>
          <p:nvPr>
            <p:custDataLst>
              <p:tags r:id="rId5"/>
            </p:custDataLst>
          </p:nvPr>
        </p:nvSpPr>
        <p:spPr>
          <a:xfrm>
            <a:off x="523875" y="22606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Sampling of coarse bulk material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33" name="TocLine4"/>
          <p:cNvCxnSpPr/>
          <p:nvPr/>
        </p:nvCxnSpPr>
        <p:spPr>
          <a:xfrm>
            <a:off x="523875" y="26289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ocSlideNumber4"/>
          <p:cNvSpPr txBox="1"/>
          <p:nvPr>
            <p:custDataLst>
              <p:tags r:id="rId6"/>
            </p:custDataLst>
          </p:nvPr>
        </p:nvSpPr>
        <p:spPr>
          <a:xfrm>
            <a:off x="8445500" y="22606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12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35" name="TocEntry4"/>
          <p:cNvSpPr txBox="1"/>
          <p:nvPr>
            <p:custDataLst>
              <p:tags r:id="rId7"/>
            </p:custDataLst>
          </p:nvPr>
        </p:nvSpPr>
        <p:spPr>
          <a:xfrm>
            <a:off x="523875" y="26670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Sampling of fine material (powder)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36" name="TocLine5"/>
          <p:cNvCxnSpPr/>
          <p:nvPr/>
        </p:nvCxnSpPr>
        <p:spPr>
          <a:xfrm>
            <a:off x="523875" y="30353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ocSlideNumber5"/>
          <p:cNvSpPr txBox="1"/>
          <p:nvPr>
            <p:custDataLst>
              <p:tags r:id="rId8"/>
            </p:custDataLst>
          </p:nvPr>
        </p:nvSpPr>
        <p:spPr>
          <a:xfrm>
            <a:off x="8445500" y="26670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24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38" name="TocEntry5"/>
          <p:cNvSpPr txBox="1"/>
          <p:nvPr>
            <p:custDataLst>
              <p:tags r:id="rId9"/>
            </p:custDataLst>
          </p:nvPr>
        </p:nvSpPr>
        <p:spPr>
          <a:xfrm>
            <a:off x="523875" y="30734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Summary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39" name="TocLine6"/>
          <p:cNvCxnSpPr/>
          <p:nvPr/>
        </p:nvCxnSpPr>
        <p:spPr>
          <a:xfrm>
            <a:off x="523875" y="34417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ocSlideNumber6"/>
          <p:cNvSpPr txBox="1"/>
          <p:nvPr>
            <p:custDataLst>
              <p:tags r:id="rId10"/>
            </p:custDataLst>
          </p:nvPr>
        </p:nvSpPr>
        <p:spPr>
          <a:xfrm>
            <a:off x="8445500" y="30734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39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41" name="TocEntry6"/>
          <p:cNvSpPr txBox="1"/>
          <p:nvPr>
            <p:custDataLst>
              <p:tags r:id="rId11"/>
            </p:custDataLst>
          </p:nvPr>
        </p:nvSpPr>
        <p:spPr>
          <a:xfrm>
            <a:off x="523875" y="34798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Annex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42" name="TocLine7"/>
          <p:cNvCxnSpPr/>
          <p:nvPr/>
        </p:nvCxnSpPr>
        <p:spPr>
          <a:xfrm>
            <a:off x="523875" y="38481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ocSlideNumber7"/>
          <p:cNvSpPr txBox="1"/>
          <p:nvPr>
            <p:custDataLst>
              <p:tags r:id="rId12"/>
            </p:custDataLst>
          </p:nvPr>
        </p:nvSpPr>
        <p:spPr>
          <a:xfrm>
            <a:off x="8445500" y="34798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41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9262A63-FE58-443C-8C58-1531E4BA45F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3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FB85F1D-82F1-4A93-8B29-FC6E1D8E1C68}" type="slidenum">
              <a:rPr lang="en-US" sz="800"/>
              <a:pPr algn="r"/>
              <a:t>30</a:t>
            </a:fld>
            <a:endParaRPr lang="en-US" sz="800"/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541338" y="330200"/>
            <a:ext cx="8564562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Raw meal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709738" y="1225550"/>
            <a:ext cx="4252912" cy="523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Line 4"/>
          <p:cNvSpPr>
            <a:spLocks noChangeShapeType="1"/>
          </p:cNvSpPr>
          <p:nvPr/>
        </p:nvSpPr>
        <p:spPr bwMode="auto">
          <a:xfrm flipH="1">
            <a:off x="4548188" y="5332413"/>
            <a:ext cx="1862137" cy="177800"/>
          </a:xfrm>
          <a:prstGeom prst="line">
            <a:avLst/>
          </a:prstGeom>
          <a:noFill/>
          <a:ln w="76200">
            <a:solidFill>
              <a:srgbClr val="E6280F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1990" name="AutoShape 5"/>
          <p:cNvSpPr>
            <a:spLocks noChangeArrowheads="1"/>
          </p:cNvSpPr>
          <p:nvPr/>
        </p:nvSpPr>
        <p:spPr bwMode="auto">
          <a:xfrm rot="5400000" flipV="1">
            <a:off x="3214687" y="1508126"/>
            <a:ext cx="917575" cy="38100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de-DE"/>
          </a:p>
        </p:txBody>
      </p:sp>
      <p:sp>
        <p:nvSpPr>
          <p:cNvPr id="41991" name="AutoShape 6"/>
          <p:cNvSpPr>
            <a:spLocks noChangeArrowheads="1"/>
          </p:cNvSpPr>
          <p:nvPr/>
        </p:nvSpPr>
        <p:spPr bwMode="auto">
          <a:xfrm rot="20292906" flipV="1">
            <a:off x="2287588" y="2794000"/>
            <a:ext cx="965200" cy="3460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de-DE"/>
          </a:p>
        </p:txBody>
      </p:sp>
      <p:sp>
        <p:nvSpPr>
          <p:cNvPr id="41992" name="AutoShape 7"/>
          <p:cNvSpPr>
            <a:spLocks noChangeArrowheads="1"/>
          </p:cNvSpPr>
          <p:nvPr/>
        </p:nvSpPr>
        <p:spPr bwMode="auto">
          <a:xfrm rot="5400000" flipV="1">
            <a:off x="3675856" y="4720432"/>
            <a:ext cx="917575" cy="37941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00"/>
          </a:solidFill>
          <a:ln w="25400">
            <a:solidFill>
              <a:schemeClr val="tx2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de-DE"/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>
            <a:off x="3949700" y="1409700"/>
            <a:ext cx="1422400" cy="4365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Filter dust</a:t>
            </a: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 rot="-1082057">
            <a:off x="458788" y="2636838"/>
            <a:ext cx="2260600" cy="4365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200"/>
              <a:t>Raw mill product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410325" y="1448780"/>
            <a:ext cx="2971800" cy="4734052"/>
          </a:xfrm>
        </p:spPr>
        <p:txBody>
          <a:bodyPr/>
          <a:lstStyle/>
          <a:p>
            <a:r>
              <a:rPr lang="en-US" dirty="0" smtClean="0"/>
              <a:t>Comments on the </a:t>
            </a:r>
            <a:r>
              <a:rPr lang="en-US" dirty="0"/>
              <a:t>sampling point:</a:t>
            </a:r>
          </a:p>
          <a:p>
            <a:pPr lvl="1"/>
            <a:r>
              <a:rPr lang="en-US" dirty="0" smtClean="0"/>
              <a:t>Incorrect </a:t>
            </a:r>
            <a:r>
              <a:rPr lang="en-US" dirty="0"/>
              <a:t>direction of screw</a:t>
            </a:r>
          </a:p>
          <a:p>
            <a:pPr lvl="1"/>
            <a:r>
              <a:rPr lang="en-US" dirty="0" smtClean="0"/>
              <a:t>Too </a:t>
            </a:r>
            <a:r>
              <a:rPr lang="en-US" dirty="0"/>
              <a:t>close to mixing </a:t>
            </a:r>
            <a:r>
              <a:rPr lang="en-US" dirty="0" smtClean="0"/>
              <a:t>point</a:t>
            </a:r>
          </a:p>
          <a:p>
            <a:pPr lvl="1"/>
            <a:endParaRPr lang="en-US" dirty="0"/>
          </a:p>
          <a:p>
            <a:r>
              <a:rPr lang="en-US" dirty="0"/>
              <a:t>Search for alternative lower</a:t>
            </a:r>
            <a:br>
              <a:rPr lang="en-US" dirty="0"/>
            </a:br>
            <a:r>
              <a:rPr lang="en-US" dirty="0"/>
              <a:t>in the chute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B93C82-D07C-46C3-BC80-C19A81E967B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6D17654-3C2D-4325-9763-F63020EA3A76}" type="slidenum">
              <a:rPr lang="en-US" sz="800"/>
              <a:pPr algn="r"/>
              <a:t>31</a:t>
            </a:fld>
            <a:endParaRPr lang="en-US" sz="800"/>
          </a:p>
        </p:txBody>
      </p:sp>
      <p:sp>
        <p:nvSpPr>
          <p:cNvPr id="43010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Screw sampler: Standard solution for powders</a:t>
            </a:r>
          </a:p>
        </p:txBody>
      </p:sp>
      <p:pic>
        <p:nvPicPr>
          <p:cNvPr id="4301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7985" y="1254125"/>
            <a:ext cx="6916886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B7CAA0A-F0D3-4ABE-B69B-4949B618EF43}" type="slidenum">
              <a:rPr lang="en-US" sz="800"/>
              <a:pPr algn="r"/>
              <a:t>32</a:t>
            </a:fld>
            <a:endParaRPr lang="en-US" sz="800"/>
          </a:p>
        </p:txBody>
      </p:sp>
      <p:sp>
        <p:nvSpPr>
          <p:cNvPr id="44034" name="Title 3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Automated screw sampler with mixer, splitter and sending station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1268413"/>
            <a:ext cx="3432175" cy="49339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4036" name="Text Box 2"/>
          <p:cNvSpPr txBox="1">
            <a:spLocks noChangeArrowheads="1"/>
          </p:cNvSpPr>
          <p:nvPr/>
        </p:nvSpPr>
        <p:spPr bwMode="auto">
          <a:xfrm>
            <a:off x="5097463" y="1200150"/>
            <a:ext cx="4210050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762000">
              <a:buFontTx/>
              <a:buChar char="•"/>
            </a:pPr>
            <a:r>
              <a:rPr lang="en-US" sz="2400" b="1" dirty="0"/>
              <a:t> </a:t>
            </a:r>
            <a:r>
              <a:rPr lang="en-US" dirty="0"/>
              <a:t>Double screw sampler</a:t>
            </a:r>
          </a:p>
          <a:p>
            <a:pPr defTabSz="762000">
              <a:buFontTx/>
              <a:buChar char="•"/>
            </a:pPr>
            <a:endParaRPr lang="en-US" dirty="0"/>
          </a:p>
          <a:p>
            <a:pPr defTabSz="762000">
              <a:lnSpc>
                <a:spcPct val="160000"/>
              </a:lnSpc>
              <a:buFontTx/>
              <a:buChar char="•"/>
            </a:pPr>
            <a:r>
              <a:rPr lang="en-US" dirty="0"/>
              <a:t> Shut off valve</a:t>
            </a:r>
          </a:p>
          <a:p>
            <a:pPr defTabSz="762000">
              <a:lnSpc>
                <a:spcPct val="190000"/>
              </a:lnSpc>
              <a:buFontTx/>
              <a:buChar char="•"/>
            </a:pPr>
            <a:r>
              <a:rPr lang="en-US" dirty="0"/>
              <a:t> Mixer</a:t>
            </a:r>
          </a:p>
          <a:p>
            <a:pPr defTabSz="762000">
              <a:lnSpc>
                <a:spcPct val="190000"/>
              </a:lnSpc>
              <a:buFontTx/>
              <a:buChar char="•"/>
            </a:pPr>
            <a:endParaRPr lang="en-US" dirty="0"/>
          </a:p>
          <a:p>
            <a:pPr defTabSz="762000">
              <a:lnSpc>
                <a:spcPct val="330000"/>
              </a:lnSpc>
              <a:buFontTx/>
              <a:buChar char="•"/>
            </a:pPr>
            <a:r>
              <a:rPr lang="en-US" dirty="0"/>
              <a:t> Dosing unit</a:t>
            </a:r>
          </a:p>
          <a:p>
            <a:pPr defTabSz="762000">
              <a:lnSpc>
                <a:spcPct val="160000"/>
              </a:lnSpc>
              <a:buFontTx/>
              <a:buChar char="•"/>
            </a:pPr>
            <a:r>
              <a:rPr lang="en-US" dirty="0"/>
              <a:t> Material return</a:t>
            </a:r>
          </a:p>
          <a:p>
            <a:pPr defTabSz="762000">
              <a:lnSpc>
                <a:spcPct val="160000"/>
              </a:lnSpc>
              <a:buFontTx/>
              <a:buChar char="•"/>
            </a:pPr>
            <a:endParaRPr lang="en-US" dirty="0"/>
          </a:p>
          <a:p>
            <a:pPr defTabSz="762000">
              <a:lnSpc>
                <a:spcPct val="120000"/>
              </a:lnSpc>
              <a:buFontTx/>
              <a:buChar char="•"/>
            </a:pPr>
            <a:r>
              <a:rPr lang="en-US" dirty="0"/>
              <a:t> Pneumatic tube</a:t>
            </a:r>
            <a:br>
              <a:rPr lang="en-US" dirty="0"/>
            </a:br>
            <a:r>
              <a:rPr lang="en-US" dirty="0"/>
              <a:t>  sending station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B4AF791-B6D7-4791-A3C9-2FA330085B8D}" type="slidenum">
              <a:rPr lang="en-US" sz="800"/>
              <a:pPr algn="r"/>
              <a:t>33</a:t>
            </a:fld>
            <a:endParaRPr lang="en-US" sz="800"/>
          </a:p>
        </p:txBody>
      </p:sp>
      <p:sp>
        <p:nvSpPr>
          <p:cNvPr id="45058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Air slide sampler</a:t>
            </a:r>
          </a:p>
        </p:txBody>
      </p:sp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1295400"/>
            <a:ext cx="4024312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97015" y="1448780"/>
            <a:ext cx="4285109" cy="4734052"/>
          </a:xfrm>
        </p:spPr>
        <p:txBody>
          <a:bodyPr/>
          <a:lstStyle/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</a:pPr>
            <a:r>
              <a:rPr lang="en-US" dirty="0"/>
              <a:t>Air slide samplers should only be installed if there is no room for screw samplers (consider transfer chute between two air slides</a:t>
            </a:r>
            <a:r>
              <a:rPr lang="en-US" dirty="0" smtClean="0"/>
              <a:t>).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</a:pPr>
            <a:endParaRPr lang="en-US" dirty="0"/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</a:pPr>
            <a:r>
              <a:rPr lang="en-US" dirty="0"/>
              <a:t>Continuous or spot sample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</a:pPr>
            <a:r>
              <a:rPr lang="en-US" dirty="0"/>
              <a:t>Material: powdered, not sticky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</a:pPr>
            <a:r>
              <a:rPr lang="en-US" dirty="0"/>
              <a:t>Max particle size: 2 mm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</a:pPr>
            <a:r>
              <a:rPr lang="en-US" dirty="0"/>
              <a:t>Max. temperature: 120 °C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</a:pPr>
            <a:r>
              <a:rPr lang="en-US" dirty="0"/>
              <a:t>Sample quantity: up to 22 kg/h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</a:pPr>
            <a:r>
              <a:rPr lang="en-US" dirty="0"/>
              <a:t>Cycles: &lt; 30/h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B93C82-D07C-46C3-BC80-C19A81E967B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CF3967E-40C9-40E5-B5B0-020F508A0C2B}" type="slidenum">
              <a:rPr lang="en-US" sz="800"/>
              <a:pPr algn="r"/>
              <a:t>34</a:t>
            </a:fld>
            <a:endParaRPr lang="en-US" sz="800"/>
          </a:p>
        </p:txBody>
      </p:sp>
      <p:sp>
        <p:nvSpPr>
          <p:cNvPr id="46082" name="Title 3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Air slide sampler</a:t>
            </a:r>
          </a:p>
        </p:txBody>
      </p:sp>
      <p:sp>
        <p:nvSpPr>
          <p:cNvPr id="46083" name="AutoShape 2"/>
          <p:cNvSpPr>
            <a:spLocks noChangeArrowheads="1"/>
          </p:cNvSpPr>
          <p:nvPr/>
        </p:nvSpPr>
        <p:spPr bwMode="auto">
          <a:xfrm>
            <a:off x="2716213" y="3363913"/>
            <a:ext cx="4549775" cy="1285875"/>
          </a:xfrm>
          <a:prstGeom prst="cube">
            <a:avLst>
              <a:gd name="adj" fmla="val 25000"/>
            </a:avLst>
          </a:prstGeom>
          <a:solidFill>
            <a:srgbClr val="B2B2B2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4"/>
          <p:cNvGrpSpPr>
            <a:grpSpLocks/>
          </p:cNvGrpSpPr>
          <p:nvPr/>
        </p:nvGrpSpPr>
        <p:grpSpPr bwMode="auto">
          <a:xfrm>
            <a:off x="2752725" y="3752850"/>
            <a:ext cx="4519613" cy="904875"/>
            <a:chOff x="1054" y="1709"/>
            <a:chExt cx="2628" cy="570"/>
          </a:xfrm>
        </p:grpSpPr>
        <p:sp>
          <p:nvSpPr>
            <p:cNvPr id="46091" name="Oval 5"/>
            <p:cNvSpPr>
              <a:spLocks noChangeArrowheads="1"/>
            </p:cNvSpPr>
            <p:nvPr/>
          </p:nvSpPr>
          <p:spPr bwMode="auto">
            <a:xfrm>
              <a:off x="1188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2" name="Oval 6"/>
            <p:cNvSpPr>
              <a:spLocks noChangeArrowheads="1"/>
            </p:cNvSpPr>
            <p:nvPr/>
          </p:nvSpPr>
          <p:spPr bwMode="auto">
            <a:xfrm>
              <a:off x="1324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3" name="Oval 7"/>
            <p:cNvSpPr>
              <a:spLocks noChangeArrowheads="1"/>
            </p:cNvSpPr>
            <p:nvPr/>
          </p:nvSpPr>
          <p:spPr bwMode="auto">
            <a:xfrm>
              <a:off x="1460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4" name="Oval 8"/>
            <p:cNvSpPr>
              <a:spLocks noChangeArrowheads="1"/>
            </p:cNvSpPr>
            <p:nvPr/>
          </p:nvSpPr>
          <p:spPr bwMode="auto">
            <a:xfrm>
              <a:off x="1596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5" name="Oval 9"/>
            <p:cNvSpPr>
              <a:spLocks noChangeArrowheads="1"/>
            </p:cNvSpPr>
            <p:nvPr/>
          </p:nvSpPr>
          <p:spPr bwMode="auto">
            <a:xfrm>
              <a:off x="1732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6" name="Oval 10"/>
            <p:cNvSpPr>
              <a:spLocks noChangeArrowheads="1"/>
            </p:cNvSpPr>
            <p:nvPr/>
          </p:nvSpPr>
          <p:spPr bwMode="auto">
            <a:xfrm>
              <a:off x="1868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7" name="Oval 11"/>
            <p:cNvSpPr>
              <a:spLocks noChangeArrowheads="1"/>
            </p:cNvSpPr>
            <p:nvPr/>
          </p:nvSpPr>
          <p:spPr bwMode="auto">
            <a:xfrm>
              <a:off x="2004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8" name="Oval 12"/>
            <p:cNvSpPr>
              <a:spLocks noChangeArrowheads="1"/>
            </p:cNvSpPr>
            <p:nvPr/>
          </p:nvSpPr>
          <p:spPr bwMode="auto">
            <a:xfrm>
              <a:off x="2140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9" name="Oval 13"/>
            <p:cNvSpPr>
              <a:spLocks noChangeArrowheads="1"/>
            </p:cNvSpPr>
            <p:nvPr/>
          </p:nvSpPr>
          <p:spPr bwMode="auto">
            <a:xfrm>
              <a:off x="2276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0" name="Oval 14"/>
            <p:cNvSpPr>
              <a:spLocks noChangeArrowheads="1"/>
            </p:cNvSpPr>
            <p:nvPr/>
          </p:nvSpPr>
          <p:spPr bwMode="auto">
            <a:xfrm>
              <a:off x="2410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1" name="Oval 15"/>
            <p:cNvSpPr>
              <a:spLocks noChangeArrowheads="1"/>
            </p:cNvSpPr>
            <p:nvPr/>
          </p:nvSpPr>
          <p:spPr bwMode="auto">
            <a:xfrm>
              <a:off x="2546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2" name="Oval 16"/>
            <p:cNvSpPr>
              <a:spLocks noChangeArrowheads="1"/>
            </p:cNvSpPr>
            <p:nvPr/>
          </p:nvSpPr>
          <p:spPr bwMode="auto">
            <a:xfrm>
              <a:off x="2682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3" name="Oval 17"/>
            <p:cNvSpPr>
              <a:spLocks noChangeArrowheads="1"/>
            </p:cNvSpPr>
            <p:nvPr/>
          </p:nvSpPr>
          <p:spPr bwMode="auto">
            <a:xfrm>
              <a:off x="2818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4" name="Oval 18"/>
            <p:cNvSpPr>
              <a:spLocks noChangeArrowheads="1"/>
            </p:cNvSpPr>
            <p:nvPr/>
          </p:nvSpPr>
          <p:spPr bwMode="auto">
            <a:xfrm>
              <a:off x="2954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5" name="Oval 19"/>
            <p:cNvSpPr>
              <a:spLocks noChangeArrowheads="1"/>
            </p:cNvSpPr>
            <p:nvPr/>
          </p:nvSpPr>
          <p:spPr bwMode="auto">
            <a:xfrm>
              <a:off x="3090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6" name="Oval 20"/>
            <p:cNvSpPr>
              <a:spLocks noChangeArrowheads="1"/>
            </p:cNvSpPr>
            <p:nvPr/>
          </p:nvSpPr>
          <p:spPr bwMode="auto">
            <a:xfrm>
              <a:off x="3226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7" name="Oval 21"/>
            <p:cNvSpPr>
              <a:spLocks noChangeArrowheads="1"/>
            </p:cNvSpPr>
            <p:nvPr/>
          </p:nvSpPr>
          <p:spPr bwMode="auto">
            <a:xfrm>
              <a:off x="3362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8" name="Oval 22"/>
            <p:cNvSpPr>
              <a:spLocks noChangeArrowheads="1"/>
            </p:cNvSpPr>
            <p:nvPr/>
          </p:nvSpPr>
          <p:spPr bwMode="auto">
            <a:xfrm>
              <a:off x="3498" y="198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9" name="Oval 23"/>
            <p:cNvSpPr>
              <a:spLocks noChangeArrowheads="1"/>
            </p:cNvSpPr>
            <p:nvPr/>
          </p:nvSpPr>
          <p:spPr bwMode="auto">
            <a:xfrm>
              <a:off x="1288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0" name="Oval 24"/>
            <p:cNvSpPr>
              <a:spLocks noChangeArrowheads="1"/>
            </p:cNvSpPr>
            <p:nvPr/>
          </p:nvSpPr>
          <p:spPr bwMode="auto">
            <a:xfrm>
              <a:off x="1424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1" name="Oval 25"/>
            <p:cNvSpPr>
              <a:spLocks noChangeArrowheads="1"/>
            </p:cNvSpPr>
            <p:nvPr/>
          </p:nvSpPr>
          <p:spPr bwMode="auto">
            <a:xfrm>
              <a:off x="1560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2" name="Oval 26"/>
            <p:cNvSpPr>
              <a:spLocks noChangeArrowheads="1"/>
            </p:cNvSpPr>
            <p:nvPr/>
          </p:nvSpPr>
          <p:spPr bwMode="auto">
            <a:xfrm>
              <a:off x="1696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3" name="Oval 27"/>
            <p:cNvSpPr>
              <a:spLocks noChangeArrowheads="1"/>
            </p:cNvSpPr>
            <p:nvPr/>
          </p:nvSpPr>
          <p:spPr bwMode="auto">
            <a:xfrm>
              <a:off x="1832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4" name="Oval 28"/>
            <p:cNvSpPr>
              <a:spLocks noChangeArrowheads="1"/>
            </p:cNvSpPr>
            <p:nvPr/>
          </p:nvSpPr>
          <p:spPr bwMode="auto">
            <a:xfrm>
              <a:off x="1968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5" name="Oval 29"/>
            <p:cNvSpPr>
              <a:spLocks noChangeArrowheads="1"/>
            </p:cNvSpPr>
            <p:nvPr/>
          </p:nvSpPr>
          <p:spPr bwMode="auto">
            <a:xfrm>
              <a:off x="2104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6" name="Oval 30"/>
            <p:cNvSpPr>
              <a:spLocks noChangeArrowheads="1"/>
            </p:cNvSpPr>
            <p:nvPr/>
          </p:nvSpPr>
          <p:spPr bwMode="auto">
            <a:xfrm>
              <a:off x="2240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7" name="Oval 31"/>
            <p:cNvSpPr>
              <a:spLocks noChangeArrowheads="1"/>
            </p:cNvSpPr>
            <p:nvPr/>
          </p:nvSpPr>
          <p:spPr bwMode="auto">
            <a:xfrm>
              <a:off x="2376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8" name="Oval 32"/>
            <p:cNvSpPr>
              <a:spLocks noChangeArrowheads="1"/>
            </p:cNvSpPr>
            <p:nvPr/>
          </p:nvSpPr>
          <p:spPr bwMode="auto">
            <a:xfrm>
              <a:off x="2510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9" name="Oval 33"/>
            <p:cNvSpPr>
              <a:spLocks noChangeArrowheads="1"/>
            </p:cNvSpPr>
            <p:nvPr/>
          </p:nvSpPr>
          <p:spPr bwMode="auto">
            <a:xfrm>
              <a:off x="2646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0" name="Oval 34"/>
            <p:cNvSpPr>
              <a:spLocks noChangeArrowheads="1"/>
            </p:cNvSpPr>
            <p:nvPr/>
          </p:nvSpPr>
          <p:spPr bwMode="auto">
            <a:xfrm>
              <a:off x="2782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1" name="Oval 35"/>
            <p:cNvSpPr>
              <a:spLocks noChangeArrowheads="1"/>
            </p:cNvSpPr>
            <p:nvPr/>
          </p:nvSpPr>
          <p:spPr bwMode="auto">
            <a:xfrm>
              <a:off x="2918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2" name="Oval 36"/>
            <p:cNvSpPr>
              <a:spLocks noChangeArrowheads="1"/>
            </p:cNvSpPr>
            <p:nvPr/>
          </p:nvSpPr>
          <p:spPr bwMode="auto">
            <a:xfrm>
              <a:off x="3054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3" name="Oval 37"/>
            <p:cNvSpPr>
              <a:spLocks noChangeArrowheads="1"/>
            </p:cNvSpPr>
            <p:nvPr/>
          </p:nvSpPr>
          <p:spPr bwMode="auto">
            <a:xfrm>
              <a:off x="3190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4" name="Oval 38"/>
            <p:cNvSpPr>
              <a:spLocks noChangeArrowheads="1"/>
            </p:cNvSpPr>
            <p:nvPr/>
          </p:nvSpPr>
          <p:spPr bwMode="auto">
            <a:xfrm>
              <a:off x="3326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5" name="Oval 39"/>
            <p:cNvSpPr>
              <a:spLocks noChangeArrowheads="1"/>
            </p:cNvSpPr>
            <p:nvPr/>
          </p:nvSpPr>
          <p:spPr bwMode="auto">
            <a:xfrm>
              <a:off x="3492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6" name="Oval 40"/>
            <p:cNvSpPr>
              <a:spLocks noChangeArrowheads="1"/>
            </p:cNvSpPr>
            <p:nvPr/>
          </p:nvSpPr>
          <p:spPr bwMode="auto">
            <a:xfrm>
              <a:off x="3598" y="192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7" name="Oval 41"/>
            <p:cNvSpPr>
              <a:spLocks noChangeArrowheads="1"/>
            </p:cNvSpPr>
            <p:nvPr/>
          </p:nvSpPr>
          <p:spPr bwMode="auto">
            <a:xfrm flipH="1">
              <a:off x="1214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8" name="Oval 42"/>
            <p:cNvSpPr>
              <a:spLocks noChangeArrowheads="1"/>
            </p:cNvSpPr>
            <p:nvPr/>
          </p:nvSpPr>
          <p:spPr bwMode="auto">
            <a:xfrm flipH="1">
              <a:off x="1350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9" name="Oval 43"/>
            <p:cNvSpPr>
              <a:spLocks noChangeArrowheads="1"/>
            </p:cNvSpPr>
            <p:nvPr/>
          </p:nvSpPr>
          <p:spPr bwMode="auto">
            <a:xfrm flipH="1">
              <a:off x="1486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0" name="Oval 44"/>
            <p:cNvSpPr>
              <a:spLocks noChangeArrowheads="1"/>
            </p:cNvSpPr>
            <p:nvPr/>
          </p:nvSpPr>
          <p:spPr bwMode="auto">
            <a:xfrm flipH="1">
              <a:off x="1622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1" name="Oval 45"/>
            <p:cNvSpPr>
              <a:spLocks noChangeArrowheads="1"/>
            </p:cNvSpPr>
            <p:nvPr/>
          </p:nvSpPr>
          <p:spPr bwMode="auto">
            <a:xfrm flipH="1">
              <a:off x="1758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2" name="Oval 46"/>
            <p:cNvSpPr>
              <a:spLocks noChangeArrowheads="1"/>
            </p:cNvSpPr>
            <p:nvPr/>
          </p:nvSpPr>
          <p:spPr bwMode="auto">
            <a:xfrm flipH="1">
              <a:off x="1894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3" name="Oval 47"/>
            <p:cNvSpPr>
              <a:spLocks noChangeArrowheads="1"/>
            </p:cNvSpPr>
            <p:nvPr/>
          </p:nvSpPr>
          <p:spPr bwMode="auto">
            <a:xfrm flipH="1">
              <a:off x="2030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4" name="Oval 48"/>
            <p:cNvSpPr>
              <a:spLocks noChangeArrowheads="1"/>
            </p:cNvSpPr>
            <p:nvPr/>
          </p:nvSpPr>
          <p:spPr bwMode="auto">
            <a:xfrm flipH="1">
              <a:off x="2166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5" name="Oval 49"/>
            <p:cNvSpPr>
              <a:spLocks noChangeArrowheads="1"/>
            </p:cNvSpPr>
            <p:nvPr/>
          </p:nvSpPr>
          <p:spPr bwMode="auto">
            <a:xfrm flipH="1">
              <a:off x="2302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6" name="Oval 50"/>
            <p:cNvSpPr>
              <a:spLocks noChangeArrowheads="1"/>
            </p:cNvSpPr>
            <p:nvPr/>
          </p:nvSpPr>
          <p:spPr bwMode="auto">
            <a:xfrm flipH="1">
              <a:off x="2436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7" name="Oval 51"/>
            <p:cNvSpPr>
              <a:spLocks noChangeArrowheads="1"/>
            </p:cNvSpPr>
            <p:nvPr/>
          </p:nvSpPr>
          <p:spPr bwMode="auto">
            <a:xfrm flipH="1">
              <a:off x="2572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Oval 52"/>
            <p:cNvSpPr>
              <a:spLocks noChangeArrowheads="1"/>
            </p:cNvSpPr>
            <p:nvPr/>
          </p:nvSpPr>
          <p:spPr bwMode="auto">
            <a:xfrm flipH="1">
              <a:off x="2708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9" name="Oval 53"/>
            <p:cNvSpPr>
              <a:spLocks noChangeArrowheads="1"/>
            </p:cNvSpPr>
            <p:nvPr/>
          </p:nvSpPr>
          <p:spPr bwMode="auto">
            <a:xfrm flipH="1">
              <a:off x="2844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0" name="Oval 54"/>
            <p:cNvSpPr>
              <a:spLocks noChangeArrowheads="1"/>
            </p:cNvSpPr>
            <p:nvPr/>
          </p:nvSpPr>
          <p:spPr bwMode="auto">
            <a:xfrm flipH="1">
              <a:off x="2980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1" name="Oval 55"/>
            <p:cNvSpPr>
              <a:spLocks noChangeArrowheads="1"/>
            </p:cNvSpPr>
            <p:nvPr/>
          </p:nvSpPr>
          <p:spPr bwMode="auto">
            <a:xfrm flipH="1">
              <a:off x="3116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2" name="Oval 56"/>
            <p:cNvSpPr>
              <a:spLocks noChangeArrowheads="1"/>
            </p:cNvSpPr>
            <p:nvPr/>
          </p:nvSpPr>
          <p:spPr bwMode="auto">
            <a:xfrm flipH="1">
              <a:off x="3252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3" name="Oval 57"/>
            <p:cNvSpPr>
              <a:spLocks noChangeArrowheads="1"/>
            </p:cNvSpPr>
            <p:nvPr/>
          </p:nvSpPr>
          <p:spPr bwMode="auto">
            <a:xfrm flipH="1">
              <a:off x="3388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4" name="Oval 58"/>
            <p:cNvSpPr>
              <a:spLocks noChangeArrowheads="1"/>
            </p:cNvSpPr>
            <p:nvPr/>
          </p:nvSpPr>
          <p:spPr bwMode="auto">
            <a:xfrm flipH="1">
              <a:off x="3524" y="187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5" name="Oval 59"/>
            <p:cNvSpPr>
              <a:spLocks noChangeArrowheads="1"/>
            </p:cNvSpPr>
            <p:nvPr/>
          </p:nvSpPr>
          <p:spPr bwMode="auto">
            <a:xfrm>
              <a:off x="1156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6" name="Oval 60"/>
            <p:cNvSpPr>
              <a:spLocks noChangeArrowheads="1"/>
            </p:cNvSpPr>
            <p:nvPr/>
          </p:nvSpPr>
          <p:spPr bwMode="auto">
            <a:xfrm>
              <a:off x="1292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7" name="Oval 61"/>
            <p:cNvSpPr>
              <a:spLocks noChangeArrowheads="1"/>
            </p:cNvSpPr>
            <p:nvPr/>
          </p:nvSpPr>
          <p:spPr bwMode="auto">
            <a:xfrm>
              <a:off x="1428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8" name="Oval 62"/>
            <p:cNvSpPr>
              <a:spLocks noChangeArrowheads="1"/>
            </p:cNvSpPr>
            <p:nvPr/>
          </p:nvSpPr>
          <p:spPr bwMode="auto">
            <a:xfrm>
              <a:off x="1564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9" name="Oval 63"/>
            <p:cNvSpPr>
              <a:spLocks noChangeArrowheads="1"/>
            </p:cNvSpPr>
            <p:nvPr/>
          </p:nvSpPr>
          <p:spPr bwMode="auto">
            <a:xfrm>
              <a:off x="1700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0" name="Oval 64"/>
            <p:cNvSpPr>
              <a:spLocks noChangeArrowheads="1"/>
            </p:cNvSpPr>
            <p:nvPr/>
          </p:nvSpPr>
          <p:spPr bwMode="auto">
            <a:xfrm>
              <a:off x="1836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1" name="Oval 65"/>
            <p:cNvSpPr>
              <a:spLocks noChangeArrowheads="1"/>
            </p:cNvSpPr>
            <p:nvPr/>
          </p:nvSpPr>
          <p:spPr bwMode="auto">
            <a:xfrm>
              <a:off x="1972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2" name="Oval 66"/>
            <p:cNvSpPr>
              <a:spLocks noChangeArrowheads="1"/>
            </p:cNvSpPr>
            <p:nvPr/>
          </p:nvSpPr>
          <p:spPr bwMode="auto">
            <a:xfrm>
              <a:off x="2108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3" name="Oval 67"/>
            <p:cNvSpPr>
              <a:spLocks noChangeArrowheads="1"/>
            </p:cNvSpPr>
            <p:nvPr/>
          </p:nvSpPr>
          <p:spPr bwMode="auto">
            <a:xfrm>
              <a:off x="2244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4" name="Oval 68"/>
            <p:cNvSpPr>
              <a:spLocks noChangeArrowheads="1"/>
            </p:cNvSpPr>
            <p:nvPr/>
          </p:nvSpPr>
          <p:spPr bwMode="auto">
            <a:xfrm>
              <a:off x="2378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5" name="Oval 69"/>
            <p:cNvSpPr>
              <a:spLocks noChangeArrowheads="1"/>
            </p:cNvSpPr>
            <p:nvPr/>
          </p:nvSpPr>
          <p:spPr bwMode="auto">
            <a:xfrm>
              <a:off x="2514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6" name="Oval 70"/>
            <p:cNvSpPr>
              <a:spLocks noChangeArrowheads="1"/>
            </p:cNvSpPr>
            <p:nvPr/>
          </p:nvSpPr>
          <p:spPr bwMode="auto">
            <a:xfrm>
              <a:off x="2650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7" name="Oval 71"/>
            <p:cNvSpPr>
              <a:spLocks noChangeArrowheads="1"/>
            </p:cNvSpPr>
            <p:nvPr/>
          </p:nvSpPr>
          <p:spPr bwMode="auto">
            <a:xfrm>
              <a:off x="2786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8" name="Oval 72"/>
            <p:cNvSpPr>
              <a:spLocks noChangeArrowheads="1"/>
            </p:cNvSpPr>
            <p:nvPr/>
          </p:nvSpPr>
          <p:spPr bwMode="auto">
            <a:xfrm>
              <a:off x="2922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9" name="Oval 73"/>
            <p:cNvSpPr>
              <a:spLocks noChangeArrowheads="1"/>
            </p:cNvSpPr>
            <p:nvPr/>
          </p:nvSpPr>
          <p:spPr bwMode="auto">
            <a:xfrm>
              <a:off x="3058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0" name="Oval 74"/>
            <p:cNvSpPr>
              <a:spLocks noChangeArrowheads="1"/>
            </p:cNvSpPr>
            <p:nvPr/>
          </p:nvSpPr>
          <p:spPr bwMode="auto">
            <a:xfrm>
              <a:off x="3194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1" name="Oval 75"/>
            <p:cNvSpPr>
              <a:spLocks noChangeArrowheads="1"/>
            </p:cNvSpPr>
            <p:nvPr/>
          </p:nvSpPr>
          <p:spPr bwMode="auto">
            <a:xfrm>
              <a:off x="3330" y="201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2" name="Oval 76"/>
            <p:cNvSpPr>
              <a:spLocks noChangeArrowheads="1"/>
            </p:cNvSpPr>
            <p:nvPr/>
          </p:nvSpPr>
          <p:spPr bwMode="auto">
            <a:xfrm>
              <a:off x="1256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3" name="Oval 77"/>
            <p:cNvSpPr>
              <a:spLocks noChangeArrowheads="1"/>
            </p:cNvSpPr>
            <p:nvPr/>
          </p:nvSpPr>
          <p:spPr bwMode="auto">
            <a:xfrm>
              <a:off x="1392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4" name="Oval 78"/>
            <p:cNvSpPr>
              <a:spLocks noChangeArrowheads="1"/>
            </p:cNvSpPr>
            <p:nvPr/>
          </p:nvSpPr>
          <p:spPr bwMode="auto">
            <a:xfrm>
              <a:off x="1528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5" name="Oval 79"/>
            <p:cNvSpPr>
              <a:spLocks noChangeArrowheads="1"/>
            </p:cNvSpPr>
            <p:nvPr/>
          </p:nvSpPr>
          <p:spPr bwMode="auto">
            <a:xfrm>
              <a:off x="1664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6" name="Oval 80"/>
            <p:cNvSpPr>
              <a:spLocks noChangeArrowheads="1"/>
            </p:cNvSpPr>
            <p:nvPr/>
          </p:nvSpPr>
          <p:spPr bwMode="auto">
            <a:xfrm>
              <a:off x="1800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7" name="Oval 81"/>
            <p:cNvSpPr>
              <a:spLocks noChangeArrowheads="1"/>
            </p:cNvSpPr>
            <p:nvPr/>
          </p:nvSpPr>
          <p:spPr bwMode="auto">
            <a:xfrm>
              <a:off x="1936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8" name="Oval 82"/>
            <p:cNvSpPr>
              <a:spLocks noChangeArrowheads="1"/>
            </p:cNvSpPr>
            <p:nvPr/>
          </p:nvSpPr>
          <p:spPr bwMode="auto">
            <a:xfrm>
              <a:off x="2072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9" name="Oval 83"/>
            <p:cNvSpPr>
              <a:spLocks noChangeArrowheads="1"/>
            </p:cNvSpPr>
            <p:nvPr/>
          </p:nvSpPr>
          <p:spPr bwMode="auto">
            <a:xfrm>
              <a:off x="2208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0" name="Oval 84"/>
            <p:cNvSpPr>
              <a:spLocks noChangeArrowheads="1"/>
            </p:cNvSpPr>
            <p:nvPr/>
          </p:nvSpPr>
          <p:spPr bwMode="auto">
            <a:xfrm>
              <a:off x="2344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1" name="Oval 85"/>
            <p:cNvSpPr>
              <a:spLocks noChangeArrowheads="1"/>
            </p:cNvSpPr>
            <p:nvPr/>
          </p:nvSpPr>
          <p:spPr bwMode="auto">
            <a:xfrm>
              <a:off x="2478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2" name="Oval 86"/>
            <p:cNvSpPr>
              <a:spLocks noChangeArrowheads="1"/>
            </p:cNvSpPr>
            <p:nvPr/>
          </p:nvSpPr>
          <p:spPr bwMode="auto">
            <a:xfrm>
              <a:off x="2614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3" name="Oval 87"/>
            <p:cNvSpPr>
              <a:spLocks noChangeArrowheads="1"/>
            </p:cNvSpPr>
            <p:nvPr/>
          </p:nvSpPr>
          <p:spPr bwMode="auto">
            <a:xfrm>
              <a:off x="2750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4" name="Oval 88"/>
            <p:cNvSpPr>
              <a:spLocks noChangeArrowheads="1"/>
            </p:cNvSpPr>
            <p:nvPr/>
          </p:nvSpPr>
          <p:spPr bwMode="auto">
            <a:xfrm>
              <a:off x="2886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5" name="Oval 89"/>
            <p:cNvSpPr>
              <a:spLocks noChangeArrowheads="1"/>
            </p:cNvSpPr>
            <p:nvPr/>
          </p:nvSpPr>
          <p:spPr bwMode="auto">
            <a:xfrm>
              <a:off x="3022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6" name="Oval 90"/>
            <p:cNvSpPr>
              <a:spLocks noChangeArrowheads="1"/>
            </p:cNvSpPr>
            <p:nvPr/>
          </p:nvSpPr>
          <p:spPr bwMode="auto">
            <a:xfrm>
              <a:off x="3158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7" name="Oval 91"/>
            <p:cNvSpPr>
              <a:spLocks noChangeArrowheads="1"/>
            </p:cNvSpPr>
            <p:nvPr/>
          </p:nvSpPr>
          <p:spPr bwMode="auto">
            <a:xfrm>
              <a:off x="3294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8" name="Oval 92"/>
            <p:cNvSpPr>
              <a:spLocks noChangeArrowheads="1"/>
            </p:cNvSpPr>
            <p:nvPr/>
          </p:nvSpPr>
          <p:spPr bwMode="auto">
            <a:xfrm>
              <a:off x="3566" y="195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9" name="Oval 93"/>
            <p:cNvSpPr>
              <a:spLocks noChangeArrowheads="1"/>
            </p:cNvSpPr>
            <p:nvPr/>
          </p:nvSpPr>
          <p:spPr bwMode="auto">
            <a:xfrm flipH="1">
              <a:off x="1182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0" name="Oval 94"/>
            <p:cNvSpPr>
              <a:spLocks noChangeArrowheads="1"/>
            </p:cNvSpPr>
            <p:nvPr/>
          </p:nvSpPr>
          <p:spPr bwMode="auto">
            <a:xfrm flipH="1">
              <a:off x="1318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1" name="Oval 95"/>
            <p:cNvSpPr>
              <a:spLocks noChangeArrowheads="1"/>
            </p:cNvSpPr>
            <p:nvPr/>
          </p:nvSpPr>
          <p:spPr bwMode="auto">
            <a:xfrm flipH="1">
              <a:off x="1454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2" name="Oval 96"/>
            <p:cNvSpPr>
              <a:spLocks noChangeArrowheads="1"/>
            </p:cNvSpPr>
            <p:nvPr/>
          </p:nvSpPr>
          <p:spPr bwMode="auto">
            <a:xfrm flipH="1">
              <a:off x="1590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3" name="Oval 97"/>
            <p:cNvSpPr>
              <a:spLocks noChangeArrowheads="1"/>
            </p:cNvSpPr>
            <p:nvPr/>
          </p:nvSpPr>
          <p:spPr bwMode="auto">
            <a:xfrm flipH="1">
              <a:off x="1726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4" name="Oval 98"/>
            <p:cNvSpPr>
              <a:spLocks noChangeArrowheads="1"/>
            </p:cNvSpPr>
            <p:nvPr/>
          </p:nvSpPr>
          <p:spPr bwMode="auto">
            <a:xfrm flipH="1">
              <a:off x="1862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5" name="Oval 99"/>
            <p:cNvSpPr>
              <a:spLocks noChangeArrowheads="1"/>
            </p:cNvSpPr>
            <p:nvPr/>
          </p:nvSpPr>
          <p:spPr bwMode="auto">
            <a:xfrm flipH="1">
              <a:off x="1998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6" name="Oval 100"/>
            <p:cNvSpPr>
              <a:spLocks noChangeArrowheads="1"/>
            </p:cNvSpPr>
            <p:nvPr/>
          </p:nvSpPr>
          <p:spPr bwMode="auto">
            <a:xfrm flipH="1">
              <a:off x="2134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7" name="Oval 101"/>
            <p:cNvSpPr>
              <a:spLocks noChangeArrowheads="1"/>
            </p:cNvSpPr>
            <p:nvPr/>
          </p:nvSpPr>
          <p:spPr bwMode="auto">
            <a:xfrm flipH="1">
              <a:off x="2270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8" name="Oval 102"/>
            <p:cNvSpPr>
              <a:spLocks noChangeArrowheads="1"/>
            </p:cNvSpPr>
            <p:nvPr/>
          </p:nvSpPr>
          <p:spPr bwMode="auto">
            <a:xfrm flipH="1">
              <a:off x="2404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89" name="Oval 103"/>
            <p:cNvSpPr>
              <a:spLocks noChangeArrowheads="1"/>
            </p:cNvSpPr>
            <p:nvPr/>
          </p:nvSpPr>
          <p:spPr bwMode="auto">
            <a:xfrm flipH="1">
              <a:off x="2540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0" name="Oval 104"/>
            <p:cNvSpPr>
              <a:spLocks noChangeArrowheads="1"/>
            </p:cNvSpPr>
            <p:nvPr/>
          </p:nvSpPr>
          <p:spPr bwMode="auto">
            <a:xfrm flipH="1">
              <a:off x="2676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1" name="Oval 105"/>
            <p:cNvSpPr>
              <a:spLocks noChangeArrowheads="1"/>
            </p:cNvSpPr>
            <p:nvPr/>
          </p:nvSpPr>
          <p:spPr bwMode="auto">
            <a:xfrm flipH="1">
              <a:off x="2812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2" name="Oval 106"/>
            <p:cNvSpPr>
              <a:spLocks noChangeArrowheads="1"/>
            </p:cNvSpPr>
            <p:nvPr/>
          </p:nvSpPr>
          <p:spPr bwMode="auto">
            <a:xfrm flipH="1">
              <a:off x="2948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3" name="Oval 107"/>
            <p:cNvSpPr>
              <a:spLocks noChangeArrowheads="1"/>
            </p:cNvSpPr>
            <p:nvPr/>
          </p:nvSpPr>
          <p:spPr bwMode="auto">
            <a:xfrm flipH="1">
              <a:off x="3084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4" name="Oval 108"/>
            <p:cNvSpPr>
              <a:spLocks noChangeArrowheads="1"/>
            </p:cNvSpPr>
            <p:nvPr/>
          </p:nvSpPr>
          <p:spPr bwMode="auto">
            <a:xfrm flipH="1">
              <a:off x="3220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5" name="Oval 109"/>
            <p:cNvSpPr>
              <a:spLocks noChangeArrowheads="1"/>
            </p:cNvSpPr>
            <p:nvPr/>
          </p:nvSpPr>
          <p:spPr bwMode="auto">
            <a:xfrm flipH="1">
              <a:off x="3356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6" name="Oval 110"/>
            <p:cNvSpPr>
              <a:spLocks noChangeArrowheads="1"/>
            </p:cNvSpPr>
            <p:nvPr/>
          </p:nvSpPr>
          <p:spPr bwMode="auto">
            <a:xfrm flipH="1">
              <a:off x="3504" y="190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7" name="Oval 111"/>
            <p:cNvSpPr>
              <a:spLocks noChangeArrowheads="1"/>
            </p:cNvSpPr>
            <p:nvPr/>
          </p:nvSpPr>
          <p:spPr bwMode="auto">
            <a:xfrm>
              <a:off x="1054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8" name="Oval 112"/>
            <p:cNvSpPr>
              <a:spLocks noChangeArrowheads="1"/>
            </p:cNvSpPr>
            <p:nvPr/>
          </p:nvSpPr>
          <p:spPr bwMode="auto">
            <a:xfrm>
              <a:off x="1190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99" name="Oval 113"/>
            <p:cNvSpPr>
              <a:spLocks noChangeArrowheads="1"/>
            </p:cNvSpPr>
            <p:nvPr/>
          </p:nvSpPr>
          <p:spPr bwMode="auto">
            <a:xfrm>
              <a:off x="1326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0" name="Oval 114"/>
            <p:cNvSpPr>
              <a:spLocks noChangeArrowheads="1"/>
            </p:cNvSpPr>
            <p:nvPr/>
          </p:nvSpPr>
          <p:spPr bwMode="auto">
            <a:xfrm>
              <a:off x="1462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1" name="Oval 115"/>
            <p:cNvSpPr>
              <a:spLocks noChangeArrowheads="1"/>
            </p:cNvSpPr>
            <p:nvPr/>
          </p:nvSpPr>
          <p:spPr bwMode="auto">
            <a:xfrm>
              <a:off x="1598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2" name="Oval 116"/>
            <p:cNvSpPr>
              <a:spLocks noChangeArrowheads="1"/>
            </p:cNvSpPr>
            <p:nvPr/>
          </p:nvSpPr>
          <p:spPr bwMode="auto">
            <a:xfrm>
              <a:off x="1734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3" name="Oval 117"/>
            <p:cNvSpPr>
              <a:spLocks noChangeArrowheads="1"/>
            </p:cNvSpPr>
            <p:nvPr/>
          </p:nvSpPr>
          <p:spPr bwMode="auto">
            <a:xfrm>
              <a:off x="1870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4" name="Oval 118"/>
            <p:cNvSpPr>
              <a:spLocks noChangeArrowheads="1"/>
            </p:cNvSpPr>
            <p:nvPr/>
          </p:nvSpPr>
          <p:spPr bwMode="auto">
            <a:xfrm>
              <a:off x="2006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5" name="Oval 119"/>
            <p:cNvSpPr>
              <a:spLocks noChangeArrowheads="1"/>
            </p:cNvSpPr>
            <p:nvPr/>
          </p:nvSpPr>
          <p:spPr bwMode="auto">
            <a:xfrm>
              <a:off x="2142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6" name="Oval 120"/>
            <p:cNvSpPr>
              <a:spLocks noChangeArrowheads="1"/>
            </p:cNvSpPr>
            <p:nvPr/>
          </p:nvSpPr>
          <p:spPr bwMode="auto">
            <a:xfrm>
              <a:off x="2276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7" name="Oval 121"/>
            <p:cNvSpPr>
              <a:spLocks noChangeArrowheads="1"/>
            </p:cNvSpPr>
            <p:nvPr/>
          </p:nvSpPr>
          <p:spPr bwMode="auto">
            <a:xfrm>
              <a:off x="2412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8" name="Oval 122"/>
            <p:cNvSpPr>
              <a:spLocks noChangeArrowheads="1"/>
            </p:cNvSpPr>
            <p:nvPr/>
          </p:nvSpPr>
          <p:spPr bwMode="auto">
            <a:xfrm>
              <a:off x="2548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09" name="Oval 123"/>
            <p:cNvSpPr>
              <a:spLocks noChangeArrowheads="1"/>
            </p:cNvSpPr>
            <p:nvPr/>
          </p:nvSpPr>
          <p:spPr bwMode="auto">
            <a:xfrm>
              <a:off x="2684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0" name="Oval 124"/>
            <p:cNvSpPr>
              <a:spLocks noChangeArrowheads="1"/>
            </p:cNvSpPr>
            <p:nvPr/>
          </p:nvSpPr>
          <p:spPr bwMode="auto">
            <a:xfrm>
              <a:off x="2820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1" name="Oval 125"/>
            <p:cNvSpPr>
              <a:spLocks noChangeArrowheads="1"/>
            </p:cNvSpPr>
            <p:nvPr/>
          </p:nvSpPr>
          <p:spPr bwMode="auto">
            <a:xfrm>
              <a:off x="2956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2" name="Oval 126"/>
            <p:cNvSpPr>
              <a:spLocks noChangeArrowheads="1"/>
            </p:cNvSpPr>
            <p:nvPr/>
          </p:nvSpPr>
          <p:spPr bwMode="auto">
            <a:xfrm>
              <a:off x="3092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3" name="Oval 127"/>
            <p:cNvSpPr>
              <a:spLocks noChangeArrowheads="1"/>
            </p:cNvSpPr>
            <p:nvPr/>
          </p:nvSpPr>
          <p:spPr bwMode="auto">
            <a:xfrm>
              <a:off x="3228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4" name="Oval 128"/>
            <p:cNvSpPr>
              <a:spLocks noChangeArrowheads="1"/>
            </p:cNvSpPr>
            <p:nvPr/>
          </p:nvSpPr>
          <p:spPr bwMode="auto">
            <a:xfrm>
              <a:off x="3352" y="2119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5" name="Oval 129"/>
            <p:cNvSpPr>
              <a:spLocks noChangeArrowheads="1"/>
            </p:cNvSpPr>
            <p:nvPr/>
          </p:nvSpPr>
          <p:spPr bwMode="auto">
            <a:xfrm>
              <a:off x="1154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6" name="Oval 130"/>
            <p:cNvSpPr>
              <a:spLocks noChangeArrowheads="1"/>
            </p:cNvSpPr>
            <p:nvPr/>
          </p:nvSpPr>
          <p:spPr bwMode="auto">
            <a:xfrm>
              <a:off x="1290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7" name="Oval 131"/>
            <p:cNvSpPr>
              <a:spLocks noChangeArrowheads="1"/>
            </p:cNvSpPr>
            <p:nvPr/>
          </p:nvSpPr>
          <p:spPr bwMode="auto">
            <a:xfrm>
              <a:off x="1426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8" name="Oval 132"/>
            <p:cNvSpPr>
              <a:spLocks noChangeArrowheads="1"/>
            </p:cNvSpPr>
            <p:nvPr/>
          </p:nvSpPr>
          <p:spPr bwMode="auto">
            <a:xfrm>
              <a:off x="1562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19" name="Oval 133"/>
            <p:cNvSpPr>
              <a:spLocks noChangeArrowheads="1"/>
            </p:cNvSpPr>
            <p:nvPr/>
          </p:nvSpPr>
          <p:spPr bwMode="auto">
            <a:xfrm>
              <a:off x="1698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0" name="Oval 134"/>
            <p:cNvSpPr>
              <a:spLocks noChangeArrowheads="1"/>
            </p:cNvSpPr>
            <p:nvPr/>
          </p:nvSpPr>
          <p:spPr bwMode="auto">
            <a:xfrm>
              <a:off x="1834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1" name="Oval 135"/>
            <p:cNvSpPr>
              <a:spLocks noChangeArrowheads="1"/>
            </p:cNvSpPr>
            <p:nvPr/>
          </p:nvSpPr>
          <p:spPr bwMode="auto">
            <a:xfrm>
              <a:off x="1970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2" name="Oval 136"/>
            <p:cNvSpPr>
              <a:spLocks noChangeArrowheads="1"/>
            </p:cNvSpPr>
            <p:nvPr/>
          </p:nvSpPr>
          <p:spPr bwMode="auto">
            <a:xfrm>
              <a:off x="2106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3" name="Oval 137"/>
            <p:cNvSpPr>
              <a:spLocks noChangeArrowheads="1"/>
            </p:cNvSpPr>
            <p:nvPr/>
          </p:nvSpPr>
          <p:spPr bwMode="auto">
            <a:xfrm>
              <a:off x="2242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4" name="Oval 138"/>
            <p:cNvSpPr>
              <a:spLocks noChangeArrowheads="1"/>
            </p:cNvSpPr>
            <p:nvPr/>
          </p:nvSpPr>
          <p:spPr bwMode="auto">
            <a:xfrm>
              <a:off x="2376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5" name="Oval 139"/>
            <p:cNvSpPr>
              <a:spLocks noChangeArrowheads="1"/>
            </p:cNvSpPr>
            <p:nvPr/>
          </p:nvSpPr>
          <p:spPr bwMode="auto">
            <a:xfrm>
              <a:off x="2512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6" name="Oval 140"/>
            <p:cNvSpPr>
              <a:spLocks noChangeArrowheads="1"/>
            </p:cNvSpPr>
            <p:nvPr/>
          </p:nvSpPr>
          <p:spPr bwMode="auto">
            <a:xfrm>
              <a:off x="2648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7" name="Oval 141"/>
            <p:cNvSpPr>
              <a:spLocks noChangeArrowheads="1"/>
            </p:cNvSpPr>
            <p:nvPr/>
          </p:nvSpPr>
          <p:spPr bwMode="auto">
            <a:xfrm>
              <a:off x="2784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8" name="Oval 142"/>
            <p:cNvSpPr>
              <a:spLocks noChangeArrowheads="1"/>
            </p:cNvSpPr>
            <p:nvPr/>
          </p:nvSpPr>
          <p:spPr bwMode="auto">
            <a:xfrm>
              <a:off x="2920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29" name="Oval 143"/>
            <p:cNvSpPr>
              <a:spLocks noChangeArrowheads="1"/>
            </p:cNvSpPr>
            <p:nvPr/>
          </p:nvSpPr>
          <p:spPr bwMode="auto">
            <a:xfrm>
              <a:off x="3056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0" name="Oval 144"/>
            <p:cNvSpPr>
              <a:spLocks noChangeArrowheads="1"/>
            </p:cNvSpPr>
            <p:nvPr/>
          </p:nvSpPr>
          <p:spPr bwMode="auto">
            <a:xfrm>
              <a:off x="3192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1" name="Oval 145"/>
            <p:cNvSpPr>
              <a:spLocks noChangeArrowheads="1"/>
            </p:cNvSpPr>
            <p:nvPr/>
          </p:nvSpPr>
          <p:spPr bwMode="auto">
            <a:xfrm>
              <a:off x="3328" y="205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2" name="Oval 146"/>
            <p:cNvSpPr>
              <a:spLocks noChangeArrowheads="1"/>
            </p:cNvSpPr>
            <p:nvPr/>
          </p:nvSpPr>
          <p:spPr bwMode="auto">
            <a:xfrm flipH="1">
              <a:off x="1080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3" name="Oval 147"/>
            <p:cNvSpPr>
              <a:spLocks noChangeArrowheads="1"/>
            </p:cNvSpPr>
            <p:nvPr/>
          </p:nvSpPr>
          <p:spPr bwMode="auto">
            <a:xfrm flipH="1">
              <a:off x="1216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4" name="Oval 148"/>
            <p:cNvSpPr>
              <a:spLocks noChangeArrowheads="1"/>
            </p:cNvSpPr>
            <p:nvPr/>
          </p:nvSpPr>
          <p:spPr bwMode="auto">
            <a:xfrm flipH="1">
              <a:off x="1352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5" name="Oval 149"/>
            <p:cNvSpPr>
              <a:spLocks noChangeArrowheads="1"/>
            </p:cNvSpPr>
            <p:nvPr/>
          </p:nvSpPr>
          <p:spPr bwMode="auto">
            <a:xfrm flipH="1">
              <a:off x="1488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6" name="Oval 150"/>
            <p:cNvSpPr>
              <a:spLocks noChangeArrowheads="1"/>
            </p:cNvSpPr>
            <p:nvPr/>
          </p:nvSpPr>
          <p:spPr bwMode="auto">
            <a:xfrm flipH="1">
              <a:off x="1624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7" name="Oval 151"/>
            <p:cNvSpPr>
              <a:spLocks noChangeArrowheads="1"/>
            </p:cNvSpPr>
            <p:nvPr/>
          </p:nvSpPr>
          <p:spPr bwMode="auto">
            <a:xfrm flipH="1">
              <a:off x="1760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8" name="Oval 152"/>
            <p:cNvSpPr>
              <a:spLocks noChangeArrowheads="1"/>
            </p:cNvSpPr>
            <p:nvPr/>
          </p:nvSpPr>
          <p:spPr bwMode="auto">
            <a:xfrm flipH="1">
              <a:off x="1896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39" name="Oval 153"/>
            <p:cNvSpPr>
              <a:spLocks noChangeArrowheads="1"/>
            </p:cNvSpPr>
            <p:nvPr/>
          </p:nvSpPr>
          <p:spPr bwMode="auto">
            <a:xfrm flipH="1">
              <a:off x="2032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0" name="Oval 154"/>
            <p:cNvSpPr>
              <a:spLocks noChangeArrowheads="1"/>
            </p:cNvSpPr>
            <p:nvPr/>
          </p:nvSpPr>
          <p:spPr bwMode="auto">
            <a:xfrm flipH="1">
              <a:off x="2168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1" name="Oval 155"/>
            <p:cNvSpPr>
              <a:spLocks noChangeArrowheads="1"/>
            </p:cNvSpPr>
            <p:nvPr/>
          </p:nvSpPr>
          <p:spPr bwMode="auto">
            <a:xfrm flipH="1">
              <a:off x="2302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2" name="Oval 156"/>
            <p:cNvSpPr>
              <a:spLocks noChangeArrowheads="1"/>
            </p:cNvSpPr>
            <p:nvPr/>
          </p:nvSpPr>
          <p:spPr bwMode="auto">
            <a:xfrm flipH="1">
              <a:off x="2438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3" name="Oval 157"/>
            <p:cNvSpPr>
              <a:spLocks noChangeArrowheads="1"/>
            </p:cNvSpPr>
            <p:nvPr/>
          </p:nvSpPr>
          <p:spPr bwMode="auto">
            <a:xfrm flipH="1">
              <a:off x="2574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4" name="Oval 158"/>
            <p:cNvSpPr>
              <a:spLocks noChangeArrowheads="1"/>
            </p:cNvSpPr>
            <p:nvPr/>
          </p:nvSpPr>
          <p:spPr bwMode="auto">
            <a:xfrm flipH="1">
              <a:off x="2710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5" name="Oval 159"/>
            <p:cNvSpPr>
              <a:spLocks noChangeArrowheads="1"/>
            </p:cNvSpPr>
            <p:nvPr/>
          </p:nvSpPr>
          <p:spPr bwMode="auto">
            <a:xfrm flipH="1">
              <a:off x="2846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6" name="Oval 160"/>
            <p:cNvSpPr>
              <a:spLocks noChangeArrowheads="1"/>
            </p:cNvSpPr>
            <p:nvPr/>
          </p:nvSpPr>
          <p:spPr bwMode="auto">
            <a:xfrm flipH="1">
              <a:off x="2982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7" name="Oval 161"/>
            <p:cNvSpPr>
              <a:spLocks noChangeArrowheads="1"/>
            </p:cNvSpPr>
            <p:nvPr/>
          </p:nvSpPr>
          <p:spPr bwMode="auto">
            <a:xfrm flipH="1">
              <a:off x="3118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8" name="Oval 162"/>
            <p:cNvSpPr>
              <a:spLocks noChangeArrowheads="1"/>
            </p:cNvSpPr>
            <p:nvPr/>
          </p:nvSpPr>
          <p:spPr bwMode="auto">
            <a:xfrm flipH="1">
              <a:off x="3254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49" name="Oval 163"/>
            <p:cNvSpPr>
              <a:spLocks noChangeArrowheads="1"/>
            </p:cNvSpPr>
            <p:nvPr/>
          </p:nvSpPr>
          <p:spPr bwMode="auto">
            <a:xfrm flipH="1">
              <a:off x="3390" y="200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0" name="Oval 164"/>
            <p:cNvSpPr>
              <a:spLocks noChangeArrowheads="1"/>
            </p:cNvSpPr>
            <p:nvPr/>
          </p:nvSpPr>
          <p:spPr bwMode="auto">
            <a:xfrm>
              <a:off x="1110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1" name="Oval 165"/>
            <p:cNvSpPr>
              <a:spLocks noChangeArrowheads="1"/>
            </p:cNvSpPr>
            <p:nvPr/>
          </p:nvSpPr>
          <p:spPr bwMode="auto">
            <a:xfrm>
              <a:off x="1246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2" name="Oval 166"/>
            <p:cNvSpPr>
              <a:spLocks noChangeArrowheads="1"/>
            </p:cNvSpPr>
            <p:nvPr/>
          </p:nvSpPr>
          <p:spPr bwMode="auto">
            <a:xfrm>
              <a:off x="1382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3" name="Oval 167"/>
            <p:cNvSpPr>
              <a:spLocks noChangeArrowheads="1"/>
            </p:cNvSpPr>
            <p:nvPr/>
          </p:nvSpPr>
          <p:spPr bwMode="auto">
            <a:xfrm>
              <a:off x="1518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4" name="Oval 168"/>
            <p:cNvSpPr>
              <a:spLocks noChangeArrowheads="1"/>
            </p:cNvSpPr>
            <p:nvPr/>
          </p:nvSpPr>
          <p:spPr bwMode="auto">
            <a:xfrm>
              <a:off x="1654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5" name="Oval 169"/>
            <p:cNvSpPr>
              <a:spLocks noChangeArrowheads="1"/>
            </p:cNvSpPr>
            <p:nvPr/>
          </p:nvSpPr>
          <p:spPr bwMode="auto">
            <a:xfrm>
              <a:off x="1790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6" name="Oval 170"/>
            <p:cNvSpPr>
              <a:spLocks noChangeArrowheads="1"/>
            </p:cNvSpPr>
            <p:nvPr/>
          </p:nvSpPr>
          <p:spPr bwMode="auto">
            <a:xfrm>
              <a:off x="1926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7" name="Oval 171"/>
            <p:cNvSpPr>
              <a:spLocks noChangeArrowheads="1"/>
            </p:cNvSpPr>
            <p:nvPr/>
          </p:nvSpPr>
          <p:spPr bwMode="auto">
            <a:xfrm>
              <a:off x="2062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8" name="Oval 172"/>
            <p:cNvSpPr>
              <a:spLocks noChangeArrowheads="1"/>
            </p:cNvSpPr>
            <p:nvPr/>
          </p:nvSpPr>
          <p:spPr bwMode="auto">
            <a:xfrm>
              <a:off x="2196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59" name="Oval 173"/>
            <p:cNvSpPr>
              <a:spLocks noChangeArrowheads="1"/>
            </p:cNvSpPr>
            <p:nvPr/>
          </p:nvSpPr>
          <p:spPr bwMode="auto">
            <a:xfrm>
              <a:off x="2332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0" name="Oval 174"/>
            <p:cNvSpPr>
              <a:spLocks noChangeArrowheads="1"/>
            </p:cNvSpPr>
            <p:nvPr/>
          </p:nvSpPr>
          <p:spPr bwMode="auto">
            <a:xfrm>
              <a:off x="2468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1" name="Oval 175"/>
            <p:cNvSpPr>
              <a:spLocks noChangeArrowheads="1"/>
            </p:cNvSpPr>
            <p:nvPr/>
          </p:nvSpPr>
          <p:spPr bwMode="auto">
            <a:xfrm>
              <a:off x="2604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2" name="Oval 176"/>
            <p:cNvSpPr>
              <a:spLocks noChangeArrowheads="1"/>
            </p:cNvSpPr>
            <p:nvPr/>
          </p:nvSpPr>
          <p:spPr bwMode="auto">
            <a:xfrm>
              <a:off x="2740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3" name="Oval 177"/>
            <p:cNvSpPr>
              <a:spLocks noChangeArrowheads="1"/>
            </p:cNvSpPr>
            <p:nvPr/>
          </p:nvSpPr>
          <p:spPr bwMode="auto">
            <a:xfrm>
              <a:off x="2876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4" name="Oval 178"/>
            <p:cNvSpPr>
              <a:spLocks noChangeArrowheads="1"/>
            </p:cNvSpPr>
            <p:nvPr/>
          </p:nvSpPr>
          <p:spPr bwMode="auto">
            <a:xfrm>
              <a:off x="3012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5" name="Oval 179"/>
            <p:cNvSpPr>
              <a:spLocks noChangeArrowheads="1"/>
            </p:cNvSpPr>
            <p:nvPr/>
          </p:nvSpPr>
          <p:spPr bwMode="auto">
            <a:xfrm>
              <a:off x="3148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6" name="Oval 180"/>
            <p:cNvSpPr>
              <a:spLocks noChangeArrowheads="1"/>
            </p:cNvSpPr>
            <p:nvPr/>
          </p:nvSpPr>
          <p:spPr bwMode="auto">
            <a:xfrm>
              <a:off x="3284" y="2153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7" name="Oval 181"/>
            <p:cNvSpPr>
              <a:spLocks noChangeArrowheads="1"/>
            </p:cNvSpPr>
            <p:nvPr/>
          </p:nvSpPr>
          <p:spPr bwMode="auto">
            <a:xfrm>
              <a:off x="1074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8" name="Oval 182"/>
            <p:cNvSpPr>
              <a:spLocks noChangeArrowheads="1"/>
            </p:cNvSpPr>
            <p:nvPr/>
          </p:nvSpPr>
          <p:spPr bwMode="auto">
            <a:xfrm>
              <a:off x="1210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69" name="Oval 183"/>
            <p:cNvSpPr>
              <a:spLocks noChangeArrowheads="1"/>
            </p:cNvSpPr>
            <p:nvPr/>
          </p:nvSpPr>
          <p:spPr bwMode="auto">
            <a:xfrm>
              <a:off x="1346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0" name="Oval 184"/>
            <p:cNvSpPr>
              <a:spLocks noChangeArrowheads="1"/>
            </p:cNvSpPr>
            <p:nvPr/>
          </p:nvSpPr>
          <p:spPr bwMode="auto">
            <a:xfrm>
              <a:off x="1482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1" name="Oval 185"/>
            <p:cNvSpPr>
              <a:spLocks noChangeArrowheads="1"/>
            </p:cNvSpPr>
            <p:nvPr/>
          </p:nvSpPr>
          <p:spPr bwMode="auto">
            <a:xfrm>
              <a:off x="1618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2" name="Oval 186"/>
            <p:cNvSpPr>
              <a:spLocks noChangeArrowheads="1"/>
            </p:cNvSpPr>
            <p:nvPr/>
          </p:nvSpPr>
          <p:spPr bwMode="auto">
            <a:xfrm>
              <a:off x="1754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3" name="Oval 187"/>
            <p:cNvSpPr>
              <a:spLocks noChangeArrowheads="1"/>
            </p:cNvSpPr>
            <p:nvPr/>
          </p:nvSpPr>
          <p:spPr bwMode="auto">
            <a:xfrm>
              <a:off x="1890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4" name="Oval 188"/>
            <p:cNvSpPr>
              <a:spLocks noChangeArrowheads="1"/>
            </p:cNvSpPr>
            <p:nvPr/>
          </p:nvSpPr>
          <p:spPr bwMode="auto">
            <a:xfrm>
              <a:off x="2026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5" name="Oval 189"/>
            <p:cNvSpPr>
              <a:spLocks noChangeArrowheads="1"/>
            </p:cNvSpPr>
            <p:nvPr/>
          </p:nvSpPr>
          <p:spPr bwMode="auto">
            <a:xfrm>
              <a:off x="2162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6" name="Oval 190"/>
            <p:cNvSpPr>
              <a:spLocks noChangeArrowheads="1"/>
            </p:cNvSpPr>
            <p:nvPr/>
          </p:nvSpPr>
          <p:spPr bwMode="auto">
            <a:xfrm>
              <a:off x="2296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7" name="Oval 191"/>
            <p:cNvSpPr>
              <a:spLocks noChangeArrowheads="1"/>
            </p:cNvSpPr>
            <p:nvPr/>
          </p:nvSpPr>
          <p:spPr bwMode="auto">
            <a:xfrm>
              <a:off x="2432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8" name="Oval 192"/>
            <p:cNvSpPr>
              <a:spLocks noChangeArrowheads="1"/>
            </p:cNvSpPr>
            <p:nvPr/>
          </p:nvSpPr>
          <p:spPr bwMode="auto">
            <a:xfrm>
              <a:off x="2568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79" name="Oval 193"/>
            <p:cNvSpPr>
              <a:spLocks noChangeArrowheads="1"/>
            </p:cNvSpPr>
            <p:nvPr/>
          </p:nvSpPr>
          <p:spPr bwMode="auto">
            <a:xfrm>
              <a:off x="2704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0" name="Oval 194"/>
            <p:cNvSpPr>
              <a:spLocks noChangeArrowheads="1"/>
            </p:cNvSpPr>
            <p:nvPr/>
          </p:nvSpPr>
          <p:spPr bwMode="auto">
            <a:xfrm>
              <a:off x="2840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1" name="Oval 195"/>
            <p:cNvSpPr>
              <a:spLocks noChangeArrowheads="1"/>
            </p:cNvSpPr>
            <p:nvPr/>
          </p:nvSpPr>
          <p:spPr bwMode="auto">
            <a:xfrm>
              <a:off x="2976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2" name="Oval 196"/>
            <p:cNvSpPr>
              <a:spLocks noChangeArrowheads="1"/>
            </p:cNvSpPr>
            <p:nvPr/>
          </p:nvSpPr>
          <p:spPr bwMode="auto">
            <a:xfrm>
              <a:off x="3112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3" name="Oval 197"/>
            <p:cNvSpPr>
              <a:spLocks noChangeArrowheads="1"/>
            </p:cNvSpPr>
            <p:nvPr/>
          </p:nvSpPr>
          <p:spPr bwMode="auto">
            <a:xfrm>
              <a:off x="3248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4" name="Oval 198"/>
            <p:cNvSpPr>
              <a:spLocks noChangeArrowheads="1"/>
            </p:cNvSpPr>
            <p:nvPr/>
          </p:nvSpPr>
          <p:spPr bwMode="auto">
            <a:xfrm>
              <a:off x="3384" y="2091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5" name="Oval 199"/>
            <p:cNvSpPr>
              <a:spLocks noChangeArrowheads="1"/>
            </p:cNvSpPr>
            <p:nvPr/>
          </p:nvSpPr>
          <p:spPr bwMode="auto">
            <a:xfrm flipH="1">
              <a:off x="1136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6" name="Oval 200"/>
            <p:cNvSpPr>
              <a:spLocks noChangeArrowheads="1"/>
            </p:cNvSpPr>
            <p:nvPr/>
          </p:nvSpPr>
          <p:spPr bwMode="auto">
            <a:xfrm flipH="1">
              <a:off x="1272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7" name="Oval 201"/>
            <p:cNvSpPr>
              <a:spLocks noChangeArrowheads="1"/>
            </p:cNvSpPr>
            <p:nvPr/>
          </p:nvSpPr>
          <p:spPr bwMode="auto">
            <a:xfrm flipH="1">
              <a:off x="1408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8" name="Oval 202"/>
            <p:cNvSpPr>
              <a:spLocks noChangeArrowheads="1"/>
            </p:cNvSpPr>
            <p:nvPr/>
          </p:nvSpPr>
          <p:spPr bwMode="auto">
            <a:xfrm flipH="1">
              <a:off x="1544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89" name="Oval 203"/>
            <p:cNvSpPr>
              <a:spLocks noChangeArrowheads="1"/>
            </p:cNvSpPr>
            <p:nvPr/>
          </p:nvSpPr>
          <p:spPr bwMode="auto">
            <a:xfrm flipH="1">
              <a:off x="1680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0" name="Oval 204"/>
            <p:cNvSpPr>
              <a:spLocks noChangeArrowheads="1"/>
            </p:cNvSpPr>
            <p:nvPr/>
          </p:nvSpPr>
          <p:spPr bwMode="auto">
            <a:xfrm flipH="1">
              <a:off x="1816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1" name="Oval 205"/>
            <p:cNvSpPr>
              <a:spLocks noChangeArrowheads="1"/>
            </p:cNvSpPr>
            <p:nvPr/>
          </p:nvSpPr>
          <p:spPr bwMode="auto">
            <a:xfrm flipH="1">
              <a:off x="1952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2" name="Oval 206"/>
            <p:cNvSpPr>
              <a:spLocks noChangeArrowheads="1"/>
            </p:cNvSpPr>
            <p:nvPr/>
          </p:nvSpPr>
          <p:spPr bwMode="auto">
            <a:xfrm flipH="1">
              <a:off x="2088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3" name="Oval 207"/>
            <p:cNvSpPr>
              <a:spLocks noChangeArrowheads="1"/>
            </p:cNvSpPr>
            <p:nvPr/>
          </p:nvSpPr>
          <p:spPr bwMode="auto">
            <a:xfrm flipH="1">
              <a:off x="2222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4" name="Oval 208"/>
            <p:cNvSpPr>
              <a:spLocks noChangeArrowheads="1"/>
            </p:cNvSpPr>
            <p:nvPr/>
          </p:nvSpPr>
          <p:spPr bwMode="auto">
            <a:xfrm flipH="1">
              <a:off x="2358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5" name="Oval 209"/>
            <p:cNvSpPr>
              <a:spLocks noChangeArrowheads="1"/>
            </p:cNvSpPr>
            <p:nvPr/>
          </p:nvSpPr>
          <p:spPr bwMode="auto">
            <a:xfrm flipH="1">
              <a:off x="2494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6" name="Oval 210"/>
            <p:cNvSpPr>
              <a:spLocks noChangeArrowheads="1"/>
            </p:cNvSpPr>
            <p:nvPr/>
          </p:nvSpPr>
          <p:spPr bwMode="auto">
            <a:xfrm flipH="1">
              <a:off x="2630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7" name="Oval 211"/>
            <p:cNvSpPr>
              <a:spLocks noChangeArrowheads="1"/>
            </p:cNvSpPr>
            <p:nvPr/>
          </p:nvSpPr>
          <p:spPr bwMode="auto">
            <a:xfrm flipH="1">
              <a:off x="2766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8" name="Oval 212"/>
            <p:cNvSpPr>
              <a:spLocks noChangeArrowheads="1"/>
            </p:cNvSpPr>
            <p:nvPr/>
          </p:nvSpPr>
          <p:spPr bwMode="auto">
            <a:xfrm flipH="1">
              <a:off x="2902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299" name="Oval 213"/>
            <p:cNvSpPr>
              <a:spLocks noChangeArrowheads="1"/>
            </p:cNvSpPr>
            <p:nvPr/>
          </p:nvSpPr>
          <p:spPr bwMode="auto">
            <a:xfrm flipH="1">
              <a:off x="3038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0" name="Oval 214"/>
            <p:cNvSpPr>
              <a:spLocks noChangeArrowheads="1"/>
            </p:cNvSpPr>
            <p:nvPr/>
          </p:nvSpPr>
          <p:spPr bwMode="auto">
            <a:xfrm flipH="1">
              <a:off x="3174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1" name="Oval 215"/>
            <p:cNvSpPr>
              <a:spLocks noChangeArrowheads="1"/>
            </p:cNvSpPr>
            <p:nvPr/>
          </p:nvSpPr>
          <p:spPr bwMode="auto">
            <a:xfrm flipH="1">
              <a:off x="3310" y="20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2" name="Oval 216"/>
            <p:cNvSpPr>
              <a:spLocks noChangeArrowheads="1"/>
            </p:cNvSpPr>
            <p:nvPr/>
          </p:nvSpPr>
          <p:spPr bwMode="auto">
            <a:xfrm>
              <a:off x="2010" y="176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3" name="Oval 217"/>
            <p:cNvSpPr>
              <a:spLocks noChangeArrowheads="1"/>
            </p:cNvSpPr>
            <p:nvPr/>
          </p:nvSpPr>
          <p:spPr bwMode="auto">
            <a:xfrm>
              <a:off x="2778" y="1767"/>
              <a:ext cx="126" cy="12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4" name="Oval 218"/>
            <p:cNvSpPr>
              <a:spLocks noChangeArrowheads="1"/>
            </p:cNvSpPr>
            <p:nvPr/>
          </p:nvSpPr>
          <p:spPr bwMode="auto">
            <a:xfrm>
              <a:off x="2500" y="173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5" name="Oval 219"/>
            <p:cNvSpPr>
              <a:spLocks noChangeArrowheads="1"/>
            </p:cNvSpPr>
            <p:nvPr/>
          </p:nvSpPr>
          <p:spPr bwMode="auto">
            <a:xfrm>
              <a:off x="1506" y="1819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6" name="Oval 220"/>
            <p:cNvSpPr>
              <a:spLocks noChangeArrowheads="1"/>
            </p:cNvSpPr>
            <p:nvPr/>
          </p:nvSpPr>
          <p:spPr bwMode="auto">
            <a:xfrm>
              <a:off x="2162" y="1837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7" name="Oval 221"/>
            <p:cNvSpPr>
              <a:spLocks noChangeArrowheads="1"/>
            </p:cNvSpPr>
            <p:nvPr/>
          </p:nvSpPr>
          <p:spPr bwMode="auto">
            <a:xfrm>
              <a:off x="1856" y="1723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8" name="Oval 222"/>
            <p:cNvSpPr>
              <a:spLocks noChangeArrowheads="1"/>
            </p:cNvSpPr>
            <p:nvPr/>
          </p:nvSpPr>
          <p:spPr bwMode="auto">
            <a:xfrm>
              <a:off x="3002" y="1759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09" name="Oval 223"/>
            <p:cNvSpPr>
              <a:spLocks noChangeArrowheads="1"/>
            </p:cNvSpPr>
            <p:nvPr/>
          </p:nvSpPr>
          <p:spPr bwMode="auto">
            <a:xfrm>
              <a:off x="3416" y="1735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0" name="Oval 224"/>
            <p:cNvSpPr>
              <a:spLocks noChangeArrowheads="1"/>
            </p:cNvSpPr>
            <p:nvPr/>
          </p:nvSpPr>
          <p:spPr bwMode="auto">
            <a:xfrm>
              <a:off x="3168" y="1843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1" name="Oval 225"/>
            <p:cNvSpPr>
              <a:spLocks noChangeArrowheads="1"/>
            </p:cNvSpPr>
            <p:nvPr/>
          </p:nvSpPr>
          <p:spPr bwMode="auto">
            <a:xfrm>
              <a:off x="1162" y="1753"/>
              <a:ext cx="84" cy="84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2" name="Oval 226"/>
            <p:cNvSpPr>
              <a:spLocks noChangeArrowheads="1"/>
            </p:cNvSpPr>
            <p:nvPr/>
          </p:nvSpPr>
          <p:spPr bwMode="auto">
            <a:xfrm flipH="1">
              <a:off x="1256" y="184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3" name="Oval 227"/>
            <p:cNvSpPr>
              <a:spLocks noChangeArrowheads="1"/>
            </p:cNvSpPr>
            <p:nvPr/>
          </p:nvSpPr>
          <p:spPr bwMode="auto">
            <a:xfrm flipH="1">
              <a:off x="1302" y="171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4" name="Oval 228"/>
            <p:cNvSpPr>
              <a:spLocks noChangeArrowheads="1"/>
            </p:cNvSpPr>
            <p:nvPr/>
          </p:nvSpPr>
          <p:spPr bwMode="auto">
            <a:xfrm flipH="1">
              <a:off x="1420" y="184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5" name="Oval 229"/>
            <p:cNvSpPr>
              <a:spLocks noChangeArrowheads="1"/>
            </p:cNvSpPr>
            <p:nvPr/>
          </p:nvSpPr>
          <p:spPr bwMode="auto">
            <a:xfrm flipH="1">
              <a:off x="1472" y="171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6" name="Oval 230"/>
            <p:cNvSpPr>
              <a:spLocks noChangeArrowheads="1"/>
            </p:cNvSpPr>
            <p:nvPr/>
          </p:nvSpPr>
          <p:spPr bwMode="auto">
            <a:xfrm flipH="1">
              <a:off x="1608" y="1799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7" name="Oval 231"/>
            <p:cNvSpPr>
              <a:spLocks noChangeArrowheads="1"/>
            </p:cNvSpPr>
            <p:nvPr/>
          </p:nvSpPr>
          <p:spPr bwMode="auto">
            <a:xfrm flipH="1">
              <a:off x="1684" y="171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8" name="Oval 232"/>
            <p:cNvSpPr>
              <a:spLocks noChangeArrowheads="1"/>
            </p:cNvSpPr>
            <p:nvPr/>
          </p:nvSpPr>
          <p:spPr bwMode="auto">
            <a:xfrm flipH="1">
              <a:off x="1760" y="178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19" name="Oval 233"/>
            <p:cNvSpPr>
              <a:spLocks noChangeArrowheads="1"/>
            </p:cNvSpPr>
            <p:nvPr/>
          </p:nvSpPr>
          <p:spPr bwMode="auto">
            <a:xfrm flipH="1">
              <a:off x="2088" y="1751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0" name="Oval 234"/>
            <p:cNvSpPr>
              <a:spLocks noChangeArrowheads="1"/>
            </p:cNvSpPr>
            <p:nvPr/>
          </p:nvSpPr>
          <p:spPr bwMode="auto">
            <a:xfrm flipH="1">
              <a:off x="1990" y="181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1" name="Oval 235"/>
            <p:cNvSpPr>
              <a:spLocks noChangeArrowheads="1"/>
            </p:cNvSpPr>
            <p:nvPr/>
          </p:nvSpPr>
          <p:spPr bwMode="auto">
            <a:xfrm flipH="1">
              <a:off x="1950" y="1715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2" name="Oval 236"/>
            <p:cNvSpPr>
              <a:spLocks noChangeArrowheads="1"/>
            </p:cNvSpPr>
            <p:nvPr/>
          </p:nvSpPr>
          <p:spPr bwMode="auto">
            <a:xfrm flipH="1">
              <a:off x="2236" y="1733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3" name="Oval 237"/>
            <p:cNvSpPr>
              <a:spLocks noChangeArrowheads="1"/>
            </p:cNvSpPr>
            <p:nvPr/>
          </p:nvSpPr>
          <p:spPr bwMode="auto">
            <a:xfrm flipH="1">
              <a:off x="2330" y="1769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4" name="Oval 238"/>
            <p:cNvSpPr>
              <a:spLocks noChangeArrowheads="1"/>
            </p:cNvSpPr>
            <p:nvPr/>
          </p:nvSpPr>
          <p:spPr bwMode="auto">
            <a:xfrm flipH="1">
              <a:off x="2598" y="1817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5" name="Oval 239"/>
            <p:cNvSpPr>
              <a:spLocks noChangeArrowheads="1"/>
            </p:cNvSpPr>
            <p:nvPr/>
          </p:nvSpPr>
          <p:spPr bwMode="auto">
            <a:xfrm flipH="1">
              <a:off x="2890" y="1763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6" name="Oval 240"/>
            <p:cNvSpPr>
              <a:spLocks noChangeArrowheads="1"/>
            </p:cNvSpPr>
            <p:nvPr/>
          </p:nvSpPr>
          <p:spPr bwMode="auto">
            <a:xfrm flipH="1">
              <a:off x="2714" y="1709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7" name="Oval 241"/>
            <p:cNvSpPr>
              <a:spLocks noChangeArrowheads="1"/>
            </p:cNvSpPr>
            <p:nvPr/>
          </p:nvSpPr>
          <p:spPr bwMode="auto">
            <a:xfrm flipH="1">
              <a:off x="2724" y="1799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8" name="Oval 242"/>
            <p:cNvSpPr>
              <a:spLocks noChangeArrowheads="1"/>
            </p:cNvSpPr>
            <p:nvPr/>
          </p:nvSpPr>
          <p:spPr bwMode="auto">
            <a:xfrm flipH="1">
              <a:off x="3172" y="1739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329" name="Oval 243"/>
            <p:cNvSpPr>
              <a:spLocks noChangeArrowheads="1"/>
            </p:cNvSpPr>
            <p:nvPr/>
          </p:nvSpPr>
          <p:spPr bwMode="auto">
            <a:xfrm flipH="1">
              <a:off x="3008" y="1733"/>
              <a:ext cx="60" cy="60"/>
            </a:xfrm>
            <a:prstGeom prst="ellipse">
              <a:avLst/>
            </a:pr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085" name="AutoShape 244"/>
          <p:cNvSpPr>
            <a:spLocks noChangeArrowheads="1"/>
          </p:cNvSpPr>
          <p:nvPr/>
        </p:nvSpPr>
        <p:spPr bwMode="auto">
          <a:xfrm>
            <a:off x="3417888" y="3030538"/>
            <a:ext cx="3838575" cy="228600"/>
          </a:xfrm>
          <a:prstGeom prst="rightArrow">
            <a:avLst>
              <a:gd name="adj1" fmla="val 50000"/>
              <a:gd name="adj2" fmla="val 419792"/>
            </a:avLst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Text Box 245"/>
          <p:cNvSpPr txBox="1">
            <a:spLocks noChangeArrowheads="1"/>
          </p:cNvSpPr>
          <p:nvPr/>
        </p:nvSpPr>
        <p:spPr bwMode="auto">
          <a:xfrm>
            <a:off x="1689100" y="2886075"/>
            <a:ext cx="1466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/>
              <a:t>Material flow</a:t>
            </a:r>
          </a:p>
        </p:txBody>
      </p:sp>
      <p:grpSp>
        <p:nvGrpSpPr>
          <p:cNvPr id="250" name="Group 246"/>
          <p:cNvGrpSpPr>
            <a:grpSpLocks/>
          </p:cNvGrpSpPr>
          <p:nvPr/>
        </p:nvGrpSpPr>
        <p:grpSpPr bwMode="auto">
          <a:xfrm>
            <a:off x="4594225" y="2506663"/>
            <a:ext cx="608013" cy="3038475"/>
            <a:chOff x="3102" y="1326"/>
            <a:chExt cx="354" cy="1914"/>
          </a:xfrm>
        </p:grpSpPr>
        <p:sp>
          <p:nvSpPr>
            <p:cNvPr id="46089" name="Rectangle 247"/>
            <p:cNvSpPr>
              <a:spLocks noChangeArrowheads="1"/>
            </p:cNvSpPr>
            <p:nvPr/>
          </p:nvSpPr>
          <p:spPr bwMode="auto">
            <a:xfrm>
              <a:off x="3204" y="1416"/>
              <a:ext cx="162" cy="182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0" name="AutoShape 248"/>
            <p:cNvSpPr>
              <a:spLocks noChangeArrowheads="1"/>
            </p:cNvSpPr>
            <p:nvPr/>
          </p:nvSpPr>
          <p:spPr bwMode="auto">
            <a:xfrm>
              <a:off x="3102" y="1326"/>
              <a:ext cx="354" cy="186"/>
            </a:xfrm>
            <a:prstGeom prst="curvedLeftArrow">
              <a:avLst>
                <a:gd name="adj1" fmla="val 20000"/>
                <a:gd name="adj2" fmla="val 40000"/>
                <a:gd name="adj3" fmla="val 63441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088" name="Text Box 249"/>
          <p:cNvSpPr txBox="1">
            <a:spLocks noChangeArrowheads="1"/>
          </p:cNvSpPr>
          <p:nvPr/>
        </p:nvSpPr>
        <p:spPr bwMode="auto">
          <a:xfrm>
            <a:off x="1655763" y="1570038"/>
            <a:ext cx="6621462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sz="2200" dirty="0"/>
              <a:t>What is the correct position for an air slide sampler?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3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Hot meal sampling</a:t>
            </a:r>
          </a:p>
        </p:txBody>
      </p:sp>
      <p:grpSp>
        <p:nvGrpSpPr>
          <p:cNvPr id="47106" name="Group 23"/>
          <p:cNvGrpSpPr>
            <a:grpSpLocks/>
          </p:cNvGrpSpPr>
          <p:nvPr/>
        </p:nvGrpSpPr>
        <p:grpSpPr bwMode="auto">
          <a:xfrm>
            <a:off x="731838" y="1212850"/>
            <a:ext cx="8496300" cy="5103813"/>
            <a:chOff x="353" y="657"/>
            <a:chExt cx="5534" cy="3397"/>
          </a:xfrm>
        </p:grpSpPr>
        <p:sp>
          <p:nvSpPr>
            <p:cNvPr id="47107" name="Rectangle 3"/>
            <p:cNvSpPr>
              <a:spLocks noChangeArrowheads="1"/>
            </p:cNvSpPr>
            <p:nvPr/>
          </p:nvSpPr>
          <p:spPr bwMode="auto">
            <a:xfrm>
              <a:off x="353" y="657"/>
              <a:ext cx="1109" cy="6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2000" b="1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353" y="135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Material</a:t>
              </a: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53" y="169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Mode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53" y="20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Type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53" y="237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Frequency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53" y="271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Location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53" y="305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Quantity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53" y="339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Equipment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53" y="3736"/>
              <a:ext cx="1109" cy="317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00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Transport</a:t>
              </a:r>
            </a:p>
          </p:txBody>
        </p:sp>
        <p:sp>
          <p:nvSpPr>
            <p:cNvPr id="47116" name="Rectangle 12"/>
            <p:cNvSpPr>
              <a:spLocks noChangeArrowheads="1"/>
            </p:cNvSpPr>
            <p:nvPr/>
          </p:nvSpPr>
          <p:spPr bwMode="auto">
            <a:xfrm>
              <a:off x="1462" y="3737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Manual / pneumatic tube system</a:t>
              </a: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1462" y="658"/>
              <a:ext cx="4425" cy="66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GB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Measure </a:t>
              </a:r>
              <a:r>
                <a:rPr lang="en-GB" dirty="0" err="1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Cl</a:t>
              </a:r>
              <a:r>
                <a:rPr lang="en-GB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, SO</a:t>
              </a:r>
              <a:r>
                <a:rPr lang="en-GB" baseline="-25000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3</a:t>
              </a:r>
              <a:r>
                <a:rPr lang="en-GB" dirty="0">
                  <a:solidFill>
                    <a:schemeClr val="bg2">
                      <a:lumMod val="10000"/>
                    </a:schemeClr>
                  </a:solidFill>
                  <a:latin typeface="+mn-lt"/>
                  <a:cs typeface="+mn-cs"/>
                </a:rPr>
                <a:t>, Alkalis and LOI to control the degree of calcination and as indicator for build-up formations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7118" name="Rectangle 14"/>
            <p:cNvSpPr>
              <a:spLocks noChangeArrowheads="1"/>
            </p:cNvSpPr>
            <p:nvPr/>
          </p:nvSpPr>
          <p:spPr bwMode="auto">
            <a:xfrm>
              <a:off x="1462" y="16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manual/automated</a:t>
              </a:r>
            </a:p>
          </p:txBody>
        </p:sp>
        <p:sp>
          <p:nvSpPr>
            <p:cNvPr id="47119" name="Rectangle 15"/>
            <p:cNvSpPr>
              <a:spLocks noChangeArrowheads="1"/>
            </p:cNvSpPr>
            <p:nvPr/>
          </p:nvSpPr>
          <p:spPr bwMode="auto">
            <a:xfrm>
              <a:off x="1462" y="203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Spot sample</a:t>
              </a:r>
            </a:p>
          </p:txBody>
        </p:sp>
        <p:sp>
          <p:nvSpPr>
            <p:cNvPr id="47120" name="Rectangle 16"/>
            <p:cNvSpPr>
              <a:spLocks noChangeArrowheads="1"/>
            </p:cNvSpPr>
            <p:nvPr/>
          </p:nvSpPr>
          <p:spPr bwMode="auto">
            <a:xfrm>
              <a:off x="1462" y="237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Once every 4 hours / on demand</a:t>
              </a:r>
            </a:p>
          </p:txBody>
        </p:sp>
        <p:sp>
          <p:nvSpPr>
            <p:cNvPr id="47121" name="Rectangle 17"/>
            <p:cNvSpPr>
              <a:spLocks noChangeArrowheads="1"/>
            </p:cNvSpPr>
            <p:nvPr/>
          </p:nvSpPr>
          <p:spPr bwMode="auto">
            <a:xfrm>
              <a:off x="1462" y="271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Outlet bottom cyclone towards kiln inlet</a:t>
              </a:r>
            </a:p>
          </p:txBody>
        </p:sp>
        <p:sp>
          <p:nvSpPr>
            <p:cNvPr id="47122" name="Rectangle 18"/>
            <p:cNvSpPr>
              <a:spLocks noChangeArrowheads="1"/>
            </p:cNvSpPr>
            <p:nvPr/>
          </p:nvSpPr>
          <p:spPr bwMode="auto">
            <a:xfrm>
              <a:off x="1462" y="30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Approx. 1 kg</a:t>
              </a:r>
            </a:p>
          </p:txBody>
        </p:sp>
        <p:sp>
          <p:nvSpPr>
            <p:cNvPr id="47123" name="Rectangle 19"/>
            <p:cNvSpPr>
              <a:spLocks noChangeArrowheads="1"/>
            </p:cNvSpPr>
            <p:nvPr/>
          </p:nvSpPr>
          <p:spPr bwMode="auto">
            <a:xfrm>
              <a:off x="1462" y="339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GB">
                  <a:solidFill>
                    <a:schemeClr val="bg2">
                      <a:lumMod val="10000"/>
                    </a:schemeClr>
                  </a:solidFill>
                </a:rPr>
                <a:t>scoop / piston sampler</a:t>
              </a:r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7124" name="Rectangle 20"/>
            <p:cNvSpPr>
              <a:spLocks noChangeArrowheads="1"/>
            </p:cNvSpPr>
            <p:nvPr/>
          </p:nvSpPr>
          <p:spPr bwMode="auto">
            <a:xfrm>
              <a:off x="1462" y="1358"/>
              <a:ext cx="4425" cy="317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>
                  <a:solidFill>
                    <a:schemeClr val="bg2">
                      <a:lumMod val="10000"/>
                    </a:schemeClr>
                  </a:solidFill>
                </a:rPr>
                <a:t>Calcinated meal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423E1F4-F5DC-43FE-B2AD-26905D0677C3}" type="slidenum">
              <a:rPr lang="en-US" sz="800"/>
              <a:pPr algn="r"/>
              <a:t>36</a:t>
            </a:fld>
            <a:endParaRPr lang="en-US" sz="800"/>
          </a:p>
        </p:txBody>
      </p:sp>
      <p:sp>
        <p:nvSpPr>
          <p:cNvPr id="48130" name="Content Placeholder 2"/>
          <p:cNvSpPr>
            <a:spLocks/>
          </p:cNvSpPr>
          <p:nvPr/>
        </p:nvSpPr>
        <p:spPr bwMode="auto">
          <a:xfrm>
            <a:off x="5097463" y="1339850"/>
            <a:ext cx="4248150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Hot meal sampling is potentially dangerous (raw meal flushes).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Direct contact with hot meal must be avoided.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Safe manual and automated sampler are available.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48131" name="Title 3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Hot meal sampling</a:t>
            </a: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9463" y="1225550"/>
            <a:ext cx="3813175" cy="5083175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8133" name="Text Box 7"/>
          <p:cNvSpPr txBox="1">
            <a:spLocks noChangeArrowheads="1"/>
          </p:cNvSpPr>
          <p:nvPr/>
        </p:nvSpPr>
        <p:spPr bwMode="auto">
          <a:xfrm>
            <a:off x="2662238" y="5845175"/>
            <a:ext cx="1871662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FLS design</a:t>
            </a:r>
          </a:p>
        </p:txBody>
      </p:sp>
      <p:sp>
        <p:nvSpPr>
          <p:cNvPr id="48134" name="Rectangle 5"/>
          <p:cNvSpPr>
            <a:spLocks noChangeArrowheads="1"/>
          </p:cNvSpPr>
          <p:nvPr/>
        </p:nvSpPr>
        <p:spPr bwMode="auto">
          <a:xfrm>
            <a:off x="5313363" y="5991225"/>
            <a:ext cx="35639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1600" b="1"/>
              <a:t>Lit: </a:t>
            </a:r>
            <a:r>
              <a:rPr lang="en-US" sz="1600" b="1" i="1"/>
              <a:t>ZKG International, </a:t>
            </a:r>
            <a:r>
              <a:rPr lang="en-US" sz="1600"/>
              <a:t>2003</a:t>
            </a:r>
            <a:r>
              <a:rPr lang="en-US" sz="1600" b="1" i="1"/>
              <a:t>, 56</a:t>
            </a:r>
            <a:r>
              <a:rPr lang="en-US" sz="1600" b="1"/>
              <a:t>, 34</a:t>
            </a:r>
            <a:r>
              <a:rPr lang="en-US" sz="160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9E8E24B-D94F-4DED-9B10-ECE9F0CFF63A}" type="slidenum">
              <a:rPr lang="en-US" sz="800"/>
              <a:pPr algn="r"/>
              <a:t>37</a:t>
            </a:fld>
            <a:endParaRPr lang="en-US" sz="800"/>
          </a:p>
        </p:txBody>
      </p:sp>
      <p:sp>
        <p:nvSpPr>
          <p:cNvPr id="49154" name="Title 1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Automated hot meal sampling</a:t>
            </a:r>
          </a:p>
        </p:txBody>
      </p:sp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065213" y="1252538"/>
            <a:ext cx="6840537" cy="514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Rectangle 3"/>
          <p:cNvSpPr txBox="1">
            <a:spLocks noChangeArrowheads="1"/>
          </p:cNvSpPr>
          <p:nvPr/>
        </p:nvSpPr>
        <p:spPr bwMode="auto">
          <a:xfrm>
            <a:off x="5168900" y="4724400"/>
            <a:ext cx="2462213" cy="13922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/>
              <a:t>Example: SG (CH)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/>
              <a:t>Water cooling 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/>
              <a:t>Costs: 70 k€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19022F5-8F13-47D1-9566-ED74707979E4}" type="slidenum">
              <a:rPr lang="en-US" sz="800"/>
              <a:pPr algn="r"/>
              <a:t>38</a:t>
            </a:fld>
            <a:endParaRPr lang="en-US" sz="800"/>
          </a:p>
        </p:txBody>
      </p:sp>
      <p:sp>
        <p:nvSpPr>
          <p:cNvPr id="50178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Summary of recommended sampling devices according to the material type</a:t>
            </a:r>
          </a:p>
        </p:txBody>
      </p:sp>
      <p:pic>
        <p:nvPicPr>
          <p:cNvPr id="5017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0750" y="1239838"/>
            <a:ext cx="8405813" cy="508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8B58399-CF5B-49E4-AB27-8C316CC3FA6F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69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8B58399-CF5B-49E4-AB27-8C316CC3FA6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195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24960B0-26C6-49C8-8DC6-13F648A76A10}" type="slidenum">
              <a:rPr lang="en-US" sz="800"/>
              <a:pPr algn="r"/>
              <a:t>40</a:t>
            </a:fld>
            <a:endParaRPr lang="en-US" sz="800"/>
          </a:p>
        </p:txBody>
      </p:sp>
      <p:sp>
        <p:nvSpPr>
          <p:cNvPr id="51202" name="Content Placeholder 3"/>
          <p:cNvSpPr>
            <a:spLocks/>
          </p:cNvSpPr>
          <p:nvPr/>
        </p:nvSpPr>
        <p:spPr bwMode="auto">
          <a:xfrm>
            <a:off x="560388" y="1309689"/>
            <a:ext cx="8785225" cy="305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Sampling of coarse bulk material for process control is not practicable with the available resources (</a:t>
            </a:r>
            <a:r>
              <a:rPr lang="en-US" sz="2000" dirty="0" smtClean="0"/>
              <a:t>time/manpower</a:t>
            </a:r>
            <a:r>
              <a:rPr lang="en-US" sz="2000" dirty="0"/>
              <a:t>). If required for special tests, large sample masses (&gt; 500 kg) and high preparation effort can be expected.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Every sampling procedure has errors. Representativeness of a sample needs to be evaluated with respect to the required accuracy.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Adequate sampling installations in cement plants need to be integrated during design of the plant. Good sampling installations need space.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dirty="0"/>
          </a:p>
        </p:txBody>
      </p:sp>
      <p:sp>
        <p:nvSpPr>
          <p:cNvPr id="51203" name="Title 4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Annex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8B58399-CF5B-49E4-AB27-8C316CC3FA6F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254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2E149BA-0E0F-40EF-9BED-C565E68D99AF}" type="slidenum">
              <a:rPr lang="en-US" sz="800"/>
              <a:pPr algn="r"/>
              <a:t>42</a:t>
            </a:fld>
            <a:endParaRPr lang="en-US" sz="800"/>
          </a:p>
        </p:txBody>
      </p:sp>
      <p:sp>
        <p:nvSpPr>
          <p:cNvPr id="52226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Raw meal sampling: Suggest improvements</a:t>
            </a:r>
          </a:p>
        </p:txBody>
      </p:sp>
      <p:grpSp>
        <p:nvGrpSpPr>
          <p:cNvPr id="52227" name="Group 17"/>
          <p:cNvGrpSpPr>
            <a:grpSpLocks/>
          </p:cNvGrpSpPr>
          <p:nvPr/>
        </p:nvGrpSpPr>
        <p:grpSpPr bwMode="auto">
          <a:xfrm>
            <a:off x="1352550" y="1298575"/>
            <a:ext cx="6769100" cy="5054600"/>
            <a:chOff x="1258" y="600"/>
            <a:chExt cx="4566" cy="3432"/>
          </a:xfrm>
        </p:grpSpPr>
        <p:pic>
          <p:nvPicPr>
            <p:cNvPr id="52228" name="Picture 16"/>
            <p:cNvPicPr>
              <a:picLocks noChangeAspect="1" noChangeArrowheads="1"/>
            </p:cNvPicPr>
            <p:nvPr/>
          </p:nvPicPr>
          <p:blipFill>
            <a:blip r:embed="rId2">
              <a:lum bright="10000"/>
            </a:blip>
            <a:srcRect/>
            <a:stretch>
              <a:fillRect/>
            </a:stretch>
          </p:blipFill>
          <p:spPr bwMode="auto">
            <a:xfrm>
              <a:off x="1258" y="600"/>
              <a:ext cx="4566" cy="3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29" name="Rectangle 6"/>
            <p:cNvSpPr>
              <a:spLocks noChangeArrowheads="1"/>
            </p:cNvSpPr>
            <p:nvPr/>
          </p:nvSpPr>
          <p:spPr bwMode="auto">
            <a:xfrm>
              <a:off x="2575" y="1953"/>
              <a:ext cx="271" cy="24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52230" name="Rectangle 7"/>
            <p:cNvSpPr>
              <a:spLocks noChangeArrowheads="1"/>
            </p:cNvSpPr>
            <p:nvPr/>
          </p:nvSpPr>
          <p:spPr bwMode="auto">
            <a:xfrm>
              <a:off x="4635" y="2045"/>
              <a:ext cx="161" cy="24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699C716-1086-4E53-8350-B3C841BC0FC1}" type="slidenum">
              <a:rPr lang="en-US" sz="800"/>
              <a:pPr algn="r"/>
              <a:t>43</a:t>
            </a:fld>
            <a:endParaRPr lang="en-US" sz="800"/>
          </a:p>
        </p:txBody>
      </p:sp>
      <p:sp>
        <p:nvSpPr>
          <p:cNvPr id="53250" name="Title 1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Raw meal sampling: Suggest improvements</a:t>
            </a:r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225" y="1270000"/>
            <a:ext cx="3651250" cy="507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2213" y="1270000"/>
            <a:ext cx="3803650" cy="507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3" name="Text Box 6"/>
          <p:cNvSpPr txBox="1">
            <a:spLocks noChangeArrowheads="1"/>
          </p:cNvSpPr>
          <p:nvPr/>
        </p:nvSpPr>
        <p:spPr bwMode="auto">
          <a:xfrm>
            <a:off x="5457825" y="5516563"/>
            <a:ext cx="2879725" cy="38258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Sampler is located here</a:t>
            </a:r>
          </a:p>
        </p:txBody>
      </p:sp>
      <p:sp>
        <p:nvSpPr>
          <p:cNvPr id="53254" name="Line 7"/>
          <p:cNvSpPr>
            <a:spLocks noChangeShapeType="1"/>
          </p:cNvSpPr>
          <p:nvPr/>
        </p:nvSpPr>
        <p:spPr bwMode="auto">
          <a:xfrm flipH="1" flipV="1">
            <a:off x="5091113" y="1804988"/>
            <a:ext cx="441325" cy="3784600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 type="arrow" w="lg" len="lg"/>
          </a:ln>
        </p:spPr>
        <p:txBody>
          <a:bodyPr wrap="none" lIns="90000" tIns="46800" rIns="90000" bIns="46800">
            <a:spAutoFit/>
          </a:bodyPr>
          <a:lstStyle/>
          <a:p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Footer Placeholder 5"/>
          <p:cNvSpPr txBox="1">
            <a:spLocks noGrp="1"/>
          </p:cNvSpPr>
          <p:nvPr/>
        </p:nvSpPr>
        <p:spPr bwMode="auto">
          <a:xfrm>
            <a:off x="1892300" y="6416675"/>
            <a:ext cx="3168650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r>
              <a:rPr lang="en-US" sz="800" b="1"/>
              <a:t>2015-08-04</a:t>
            </a:r>
          </a:p>
        </p:txBody>
      </p:sp>
      <p:sp>
        <p:nvSpPr>
          <p:cNvPr id="5427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E8716BD-229B-4147-BAD9-917DCA18B0C5}" type="slidenum">
              <a:rPr lang="en-US" sz="800"/>
              <a:pPr algn="r"/>
              <a:t>44</a:t>
            </a:fld>
            <a:endParaRPr lang="en-US" sz="800"/>
          </a:p>
        </p:txBody>
      </p:sp>
      <p:sp>
        <p:nvSpPr>
          <p:cNvPr id="54275" name="Title 1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Cement sampling: Suggest improvements</a:t>
            </a:r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2188" y="1268413"/>
            <a:ext cx="3779837" cy="5040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1109663" y="1598613"/>
            <a:ext cx="1106487" cy="38258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Sampler</a:t>
            </a:r>
          </a:p>
        </p:txBody>
      </p:sp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0125" y="1268413"/>
            <a:ext cx="3779838" cy="5040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4279" name="Text Box 6"/>
          <p:cNvSpPr txBox="1">
            <a:spLocks noChangeArrowheads="1"/>
          </p:cNvSpPr>
          <p:nvPr/>
        </p:nvSpPr>
        <p:spPr bwMode="auto">
          <a:xfrm>
            <a:off x="3557588" y="5748338"/>
            <a:ext cx="2016125" cy="38258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/>
              <a:t>Sample container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5428549-05AD-4203-BF1D-2DB2C711CC4F}" type="slidenum">
              <a:rPr lang="en-US" sz="800"/>
              <a:pPr algn="r"/>
              <a:t>45</a:t>
            </a:fld>
            <a:endParaRPr lang="en-US" sz="800"/>
          </a:p>
        </p:txBody>
      </p:sp>
      <p:sp>
        <p:nvSpPr>
          <p:cNvPr id="55298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Hot meal sampling: Suggest improvements</a:t>
            </a:r>
          </a:p>
        </p:txBody>
      </p:sp>
      <p:pic>
        <p:nvPicPr>
          <p:cNvPr id="55299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7575" y="1225550"/>
            <a:ext cx="3860800" cy="513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7391144-5DBE-409B-97F3-4F33BD113FE1}" type="slidenum">
              <a:rPr lang="en-US" sz="800"/>
              <a:pPr algn="r"/>
              <a:t>46</a:t>
            </a:fld>
            <a:endParaRPr lang="en-US" sz="800"/>
          </a:p>
        </p:txBody>
      </p:sp>
      <p:sp>
        <p:nvSpPr>
          <p:cNvPr id="56322" name="Title 3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Powder sampling: suggest improvements …</a:t>
            </a: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/>
          <a:srcRect t="1483" b="1279"/>
          <a:stretch>
            <a:fillRect/>
          </a:stretch>
        </p:blipFill>
        <p:spPr bwMode="auto">
          <a:xfrm>
            <a:off x="762000" y="1268413"/>
            <a:ext cx="7705725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AC8F672-D1E0-42F8-841E-CCD60E1F37D2}" type="slidenum">
              <a:rPr lang="en-US" sz="800"/>
              <a:pPr algn="r"/>
              <a:t>47</a:t>
            </a:fld>
            <a:endParaRPr lang="en-US" sz="800"/>
          </a:p>
        </p:txBody>
      </p:sp>
      <p:sp>
        <p:nvSpPr>
          <p:cNvPr id="57346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Clinker sampling: Not recommended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/>
          <a:srcRect l="829" r="771"/>
          <a:stretch>
            <a:fillRect/>
          </a:stretch>
        </p:blipFill>
        <p:spPr bwMode="auto">
          <a:xfrm>
            <a:off x="809625" y="1285875"/>
            <a:ext cx="7561263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4D3744B-2EAC-4BA5-B85C-E06A050751D1}" type="slidenum">
              <a:rPr lang="en-US" sz="800"/>
              <a:pPr algn="r"/>
              <a:t>5</a:t>
            </a:fld>
            <a:endParaRPr lang="en-US" sz="800"/>
          </a:p>
        </p:txBody>
      </p:sp>
      <p:pic>
        <p:nvPicPr>
          <p:cNvPr id="18434" name="Picture 18" descr="MC900366078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45375" y="1498600"/>
            <a:ext cx="2087563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435" name="Group 46"/>
          <p:cNvGrpSpPr>
            <a:grpSpLocks/>
          </p:cNvGrpSpPr>
          <p:nvPr/>
        </p:nvGrpSpPr>
        <p:grpSpPr bwMode="auto">
          <a:xfrm>
            <a:off x="1282700" y="1468438"/>
            <a:ext cx="5761038" cy="3887787"/>
            <a:chOff x="988" y="799"/>
            <a:chExt cx="3629" cy="2449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auto">
            <a:xfrm>
              <a:off x="988" y="799"/>
              <a:ext cx="1270" cy="4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0">
              <a:solidFill>
                <a:schemeClr val="tx2">
                  <a:lumMod val="50000"/>
                </a:schemeClr>
              </a:solidFill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200" dirty="0">
                  <a:solidFill>
                    <a:schemeClr val="bg1"/>
                  </a:solidFill>
                  <a:latin typeface="+mn-lt"/>
                  <a:cs typeface="+mn-cs"/>
                </a:rPr>
                <a:t>Sample</a:t>
              </a:r>
            </a:p>
          </p:txBody>
        </p:sp>
        <p:sp>
          <p:nvSpPr>
            <p:cNvPr id="18439" name="Rectangle 4"/>
            <p:cNvSpPr>
              <a:spLocks noChangeArrowheads="1"/>
            </p:cNvSpPr>
            <p:nvPr/>
          </p:nvSpPr>
          <p:spPr bwMode="auto">
            <a:xfrm>
              <a:off x="988" y="1479"/>
              <a:ext cx="1270" cy="4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2200">
                  <a:solidFill>
                    <a:schemeClr val="bg1"/>
                  </a:solidFill>
                </a:rPr>
                <a:t>Preparation</a:t>
              </a:r>
            </a:p>
          </p:txBody>
        </p:sp>
        <p:sp>
          <p:nvSpPr>
            <p:cNvPr id="18440" name="Rectangle 5"/>
            <p:cNvSpPr>
              <a:spLocks noChangeArrowheads="1"/>
            </p:cNvSpPr>
            <p:nvPr/>
          </p:nvSpPr>
          <p:spPr bwMode="auto">
            <a:xfrm>
              <a:off x="988" y="2159"/>
              <a:ext cx="1270" cy="4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2200">
                  <a:solidFill>
                    <a:schemeClr val="bg1"/>
                  </a:solidFill>
                </a:rPr>
                <a:t>Analysis</a:t>
              </a:r>
            </a:p>
          </p:txBody>
        </p:sp>
        <p:sp>
          <p:nvSpPr>
            <p:cNvPr id="18441" name="Rectangle 6"/>
            <p:cNvSpPr>
              <a:spLocks noChangeArrowheads="1"/>
            </p:cNvSpPr>
            <p:nvPr/>
          </p:nvSpPr>
          <p:spPr bwMode="auto">
            <a:xfrm>
              <a:off x="988" y="2840"/>
              <a:ext cx="1270" cy="40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2200">
                  <a:solidFill>
                    <a:schemeClr val="bg1"/>
                  </a:solidFill>
                </a:rPr>
                <a:t>Result</a:t>
              </a: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3347" y="799"/>
              <a:ext cx="1270" cy="408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200">
                  <a:solidFill>
                    <a:schemeClr val="tx1">
                      <a:lumMod val="50000"/>
                    </a:schemeClr>
                  </a:solidFill>
                  <a:latin typeface="+mn-lt"/>
                  <a:cs typeface="+mn-cs"/>
                </a:rPr>
                <a:t>Effect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347" y="1479"/>
              <a:ext cx="1270" cy="408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200">
                  <a:solidFill>
                    <a:schemeClr val="tx1">
                      <a:lumMod val="50000"/>
                    </a:schemeClr>
                  </a:solidFill>
                  <a:latin typeface="+mn-lt"/>
                  <a:cs typeface="+mn-cs"/>
                </a:rPr>
                <a:t>Action</a:t>
              </a: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347" y="2159"/>
              <a:ext cx="1270" cy="408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200">
                  <a:solidFill>
                    <a:schemeClr val="tx1">
                      <a:lumMod val="50000"/>
                    </a:schemeClr>
                  </a:solidFill>
                  <a:latin typeface="+mn-lt"/>
                  <a:cs typeface="+mn-cs"/>
                </a:rPr>
                <a:t>Decision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347" y="2840"/>
              <a:ext cx="1270" cy="408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  <a:defRPr/>
              </a:pPr>
              <a:r>
                <a:rPr lang="en-US" sz="2200">
                  <a:solidFill>
                    <a:schemeClr val="tx1">
                      <a:lumMod val="50000"/>
                    </a:schemeClr>
                  </a:solidFill>
                  <a:latin typeface="+mn-lt"/>
                  <a:cs typeface="+mn-cs"/>
                </a:rPr>
                <a:t>Interpretation</a:t>
              </a:r>
            </a:p>
          </p:txBody>
        </p:sp>
        <p:cxnSp>
          <p:nvCxnSpPr>
            <p:cNvPr id="18446" name="AutoShape 11"/>
            <p:cNvCxnSpPr>
              <a:cxnSpLocks noChangeShapeType="1"/>
              <a:stCxn id="7" idx="2"/>
              <a:endCxn id="18439" idx="0"/>
            </p:cNvCxnSpPr>
            <p:nvPr/>
          </p:nvCxnSpPr>
          <p:spPr bwMode="auto">
            <a:xfrm>
              <a:off x="1623" y="1207"/>
              <a:ext cx="0" cy="272"/>
            </a:xfrm>
            <a:prstGeom prst="straightConnector1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</p:spPr>
        </p:cxnSp>
        <p:cxnSp>
          <p:nvCxnSpPr>
            <p:cNvPr id="18447" name="AutoShape 12"/>
            <p:cNvCxnSpPr>
              <a:cxnSpLocks noChangeShapeType="1"/>
              <a:stCxn id="18439" idx="2"/>
              <a:endCxn id="18440" idx="0"/>
            </p:cNvCxnSpPr>
            <p:nvPr/>
          </p:nvCxnSpPr>
          <p:spPr bwMode="auto">
            <a:xfrm>
              <a:off x="1623" y="1887"/>
              <a:ext cx="0" cy="272"/>
            </a:xfrm>
            <a:prstGeom prst="straightConnector1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</p:spPr>
        </p:cxnSp>
        <p:cxnSp>
          <p:nvCxnSpPr>
            <p:cNvPr id="18448" name="AutoShape 13"/>
            <p:cNvCxnSpPr>
              <a:cxnSpLocks noChangeShapeType="1"/>
              <a:stCxn id="18440" idx="2"/>
              <a:endCxn id="18441" idx="0"/>
            </p:cNvCxnSpPr>
            <p:nvPr/>
          </p:nvCxnSpPr>
          <p:spPr bwMode="auto">
            <a:xfrm>
              <a:off x="1623" y="2567"/>
              <a:ext cx="0" cy="273"/>
            </a:xfrm>
            <a:prstGeom prst="straightConnector1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</p:spPr>
        </p:cxnSp>
        <p:cxnSp>
          <p:nvCxnSpPr>
            <p:cNvPr id="18449" name="AutoShape 14"/>
            <p:cNvCxnSpPr>
              <a:cxnSpLocks noChangeShapeType="1"/>
              <a:endCxn id="14" idx="2"/>
            </p:cNvCxnSpPr>
            <p:nvPr/>
          </p:nvCxnSpPr>
          <p:spPr bwMode="auto">
            <a:xfrm>
              <a:off x="1624" y="3247"/>
              <a:ext cx="2358" cy="1"/>
            </a:xfrm>
            <a:prstGeom prst="bentConnector4">
              <a:avLst>
                <a:gd name="adj1" fmla="val 213"/>
                <a:gd name="adj2" fmla="val 14400005"/>
              </a:avLst>
            </a:prstGeom>
            <a:noFill/>
            <a:ln w="38100">
              <a:solidFill>
                <a:schemeClr val="bg2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8450" name="AutoShape 15"/>
            <p:cNvCxnSpPr>
              <a:cxnSpLocks noChangeShapeType="1"/>
              <a:stCxn id="14" idx="0"/>
              <a:endCxn id="13" idx="2"/>
            </p:cNvCxnSpPr>
            <p:nvPr/>
          </p:nvCxnSpPr>
          <p:spPr bwMode="auto">
            <a:xfrm flipV="1">
              <a:off x="3982" y="2567"/>
              <a:ext cx="0" cy="273"/>
            </a:xfrm>
            <a:prstGeom prst="straightConnector1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</p:spPr>
        </p:cxnSp>
        <p:cxnSp>
          <p:nvCxnSpPr>
            <p:cNvPr id="18451" name="AutoShape 16"/>
            <p:cNvCxnSpPr>
              <a:cxnSpLocks noChangeShapeType="1"/>
              <a:stCxn id="13" idx="0"/>
              <a:endCxn id="12" idx="2"/>
            </p:cNvCxnSpPr>
            <p:nvPr/>
          </p:nvCxnSpPr>
          <p:spPr bwMode="auto">
            <a:xfrm flipV="1">
              <a:off x="3982" y="1887"/>
              <a:ext cx="0" cy="272"/>
            </a:xfrm>
            <a:prstGeom prst="straightConnector1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</p:spPr>
        </p:cxnSp>
        <p:cxnSp>
          <p:nvCxnSpPr>
            <p:cNvPr id="18452" name="AutoShape 17"/>
            <p:cNvCxnSpPr>
              <a:cxnSpLocks noChangeShapeType="1"/>
              <a:stCxn id="12" idx="0"/>
              <a:endCxn id="11" idx="2"/>
            </p:cNvCxnSpPr>
            <p:nvPr/>
          </p:nvCxnSpPr>
          <p:spPr bwMode="auto">
            <a:xfrm flipV="1">
              <a:off x="3982" y="1207"/>
              <a:ext cx="0" cy="272"/>
            </a:xfrm>
            <a:prstGeom prst="straightConnector1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</p:spPr>
        </p:cxnSp>
        <p:sp>
          <p:nvSpPr>
            <p:cNvPr id="18453" name="Text Box 20"/>
            <p:cNvSpPr txBox="1">
              <a:spLocks noChangeArrowheads="1"/>
            </p:cNvSpPr>
            <p:nvPr/>
          </p:nvSpPr>
          <p:spPr bwMode="auto">
            <a:xfrm>
              <a:off x="2349" y="845"/>
              <a:ext cx="31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/>
                <a:t>s</a:t>
              </a:r>
              <a:r>
                <a:rPr lang="en-US" baseline="-25000"/>
                <a:t>1</a:t>
              </a:r>
            </a:p>
          </p:txBody>
        </p:sp>
        <p:sp>
          <p:nvSpPr>
            <p:cNvPr id="18454" name="Text Box 21"/>
            <p:cNvSpPr txBox="1">
              <a:spLocks noChangeArrowheads="1"/>
            </p:cNvSpPr>
            <p:nvPr/>
          </p:nvSpPr>
          <p:spPr bwMode="auto">
            <a:xfrm>
              <a:off x="2349" y="1525"/>
              <a:ext cx="31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/>
                <a:t>s</a:t>
              </a:r>
              <a:r>
                <a:rPr lang="en-US" baseline="-25000"/>
                <a:t>2</a:t>
              </a:r>
            </a:p>
          </p:txBody>
        </p:sp>
        <p:sp>
          <p:nvSpPr>
            <p:cNvPr id="18455" name="Text Box 22"/>
            <p:cNvSpPr txBox="1">
              <a:spLocks noChangeArrowheads="1"/>
            </p:cNvSpPr>
            <p:nvPr/>
          </p:nvSpPr>
          <p:spPr bwMode="auto">
            <a:xfrm>
              <a:off x="2349" y="2251"/>
              <a:ext cx="31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en-US"/>
                <a:t>s</a:t>
              </a:r>
              <a:r>
                <a:rPr lang="en-US" baseline="-25000"/>
                <a:t>3</a:t>
              </a:r>
            </a:p>
          </p:txBody>
        </p:sp>
        <p:sp>
          <p:nvSpPr>
            <p:cNvPr id="18456" name="Line 24"/>
            <p:cNvSpPr>
              <a:spLocks noChangeShapeType="1"/>
            </p:cNvSpPr>
            <p:nvPr/>
          </p:nvSpPr>
          <p:spPr bwMode="auto">
            <a:xfrm flipH="1">
              <a:off x="2349" y="890"/>
              <a:ext cx="907" cy="0"/>
            </a:xfrm>
            <a:prstGeom prst="line">
              <a:avLst/>
            </a:prstGeom>
            <a:noFill/>
            <a:ln w="38100">
              <a:solidFill>
                <a:srgbClr val="7F7F7F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 lIns="90000" tIns="46800" rIns="90000" bIns="46800">
              <a:spAutoFit/>
            </a:bodyPr>
            <a:lstStyle/>
            <a:p>
              <a:endParaRPr lang="de-DE"/>
            </a:p>
          </p:txBody>
        </p:sp>
      </p:grpSp>
      <p:sp>
        <p:nvSpPr>
          <p:cNvPr id="18436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Sampling forms the basis for process control</a:t>
            </a:r>
          </a:p>
        </p:txBody>
      </p:sp>
      <p:sp>
        <p:nvSpPr>
          <p:cNvPr id="18437" name="Text Box 23"/>
          <p:cNvSpPr txBox="1">
            <a:spLocks noChangeArrowheads="1"/>
          </p:cNvSpPr>
          <p:nvPr/>
        </p:nvSpPr>
        <p:spPr bwMode="auto">
          <a:xfrm>
            <a:off x="1497013" y="5810250"/>
            <a:ext cx="38163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000"/>
              <a:t>Typically: s</a:t>
            </a:r>
            <a:r>
              <a:rPr lang="en-US" sz="2000" baseline="-25000"/>
              <a:t>1</a:t>
            </a:r>
            <a:r>
              <a:rPr lang="en-US" sz="2000"/>
              <a:t> &gt;&gt; s</a:t>
            </a:r>
            <a:r>
              <a:rPr lang="en-US" sz="2000" baseline="-25000"/>
              <a:t>2</a:t>
            </a:r>
            <a:r>
              <a:rPr lang="en-US" sz="2000"/>
              <a:t> &gt; s</a:t>
            </a:r>
            <a:r>
              <a:rPr lang="en-US" sz="2000" baseline="-25000"/>
              <a:t>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EFDAE53-666D-49B5-85C5-1B6ED1C760D4}" type="slidenum">
              <a:rPr lang="en-US" sz="800"/>
              <a:pPr algn="r"/>
              <a:t>6</a:t>
            </a:fld>
            <a:endParaRPr lang="en-US" sz="800"/>
          </a:p>
        </p:txBody>
      </p:sp>
      <p:sp>
        <p:nvSpPr>
          <p:cNvPr id="19458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There are two basic error types with sampling</a:t>
            </a:r>
          </a:p>
        </p:txBody>
      </p:sp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631825" y="1217613"/>
            <a:ext cx="3816350" cy="4667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Systematic Errors</a:t>
            </a:r>
          </a:p>
        </p:txBody>
      </p:sp>
      <p:sp>
        <p:nvSpPr>
          <p:cNvPr id="19460" name="TextBox 7"/>
          <p:cNvSpPr txBox="1">
            <a:spLocks noChangeArrowheads="1"/>
          </p:cNvSpPr>
          <p:nvPr/>
        </p:nvSpPr>
        <p:spPr bwMode="auto">
          <a:xfrm>
            <a:off x="5457825" y="1225550"/>
            <a:ext cx="3671888" cy="4667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Random Errors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05075" y="1824038"/>
            <a:ext cx="0" cy="576262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56463" y="1831975"/>
            <a:ext cx="0" cy="576263"/>
          </a:xfrm>
          <a:prstGeom prst="straightConnector1">
            <a:avLst/>
          </a:prstGeom>
          <a:ln w="25400">
            <a:solidFill>
              <a:schemeClr val="bg2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3" name="TextBox 10"/>
          <p:cNvSpPr txBox="1">
            <a:spLocks noChangeArrowheads="1"/>
          </p:cNvSpPr>
          <p:nvPr/>
        </p:nvSpPr>
        <p:spPr bwMode="auto">
          <a:xfrm>
            <a:off x="631825" y="2473325"/>
            <a:ext cx="38163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Biased samples</a:t>
            </a:r>
          </a:p>
          <a:p>
            <a:pPr algn="ctr"/>
            <a:r>
              <a:rPr lang="en-US" dirty="0"/>
              <a:t>Deviation to the real value can not be calculated</a:t>
            </a:r>
          </a:p>
        </p:txBody>
      </p:sp>
      <p:sp>
        <p:nvSpPr>
          <p:cNvPr id="19464" name="TextBox 11"/>
          <p:cNvSpPr txBox="1">
            <a:spLocks noChangeArrowheads="1"/>
          </p:cNvSpPr>
          <p:nvPr/>
        </p:nvSpPr>
        <p:spPr bwMode="auto">
          <a:xfrm>
            <a:off x="5457825" y="2479675"/>
            <a:ext cx="367188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Unbiased samples</a:t>
            </a:r>
          </a:p>
          <a:p>
            <a:pPr algn="ctr"/>
            <a:r>
              <a:rPr lang="en-US" dirty="0"/>
              <a:t>Deviation to the real value can  be calculated with statistics</a:t>
            </a:r>
          </a:p>
        </p:txBody>
      </p:sp>
      <p:sp>
        <p:nvSpPr>
          <p:cNvPr id="19465" name="TextBox 12"/>
          <p:cNvSpPr txBox="1">
            <a:spLocks noChangeArrowheads="1"/>
          </p:cNvSpPr>
          <p:nvPr/>
        </p:nvSpPr>
        <p:spPr bwMode="auto">
          <a:xfrm>
            <a:off x="704850" y="3937000"/>
            <a:ext cx="36004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/>
              <a:t>Not Representative</a:t>
            </a:r>
          </a:p>
          <a:p>
            <a:pPr algn="ctr"/>
            <a:r>
              <a:rPr lang="en-US"/>
              <a:t>Not all particles have the same chance to enter the sample. </a:t>
            </a:r>
          </a:p>
        </p:txBody>
      </p:sp>
      <p:sp>
        <p:nvSpPr>
          <p:cNvPr id="19466" name="TextBox 13"/>
          <p:cNvSpPr txBox="1">
            <a:spLocks noChangeArrowheads="1"/>
          </p:cNvSpPr>
          <p:nvPr/>
        </p:nvSpPr>
        <p:spPr bwMode="auto">
          <a:xfrm>
            <a:off x="5565775" y="3937000"/>
            <a:ext cx="3455988" cy="177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/>
              <a:t>Representative!</a:t>
            </a:r>
          </a:p>
          <a:p>
            <a:pPr algn="ctr"/>
            <a:endParaRPr lang="en-US"/>
          </a:p>
          <a:p>
            <a:pPr algn="ctr"/>
            <a:r>
              <a:rPr lang="en-US"/>
              <a:t>Random errors:</a:t>
            </a:r>
          </a:p>
          <a:p>
            <a:pPr algn="ctr"/>
            <a:r>
              <a:rPr lang="en-US"/>
              <a:t>- Error of analysis: s</a:t>
            </a:r>
            <a:r>
              <a:rPr lang="en-US" baseline="-25000"/>
              <a:t>A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- Fundamental error: s</a:t>
            </a:r>
            <a:r>
              <a:rPr lang="en-US" baseline="-25000"/>
              <a:t>ST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- Error of variability: s</a:t>
            </a:r>
            <a:r>
              <a:rPr lang="en-US" baseline="-25000"/>
              <a:t>S</a:t>
            </a:r>
            <a:r>
              <a:rPr lang="en-US" baseline="30000"/>
              <a:t>2</a:t>
            </a:r>
          </a:p>
        </p:txBody>
      </p:sp>
      <p:sp>
        <p:nvSpPr>
          <p:cNvPr id="19467" name="TextBox 14"/>
          <p:cNvSpPr txBox="1">
            <a:spLocks noChangeArrowheads="1"/>
          </p:cNvSpPr>
          <p:nvPr/>
        </p:nvSpPr>
        <p:spPr bwMode="auto">
          <a:xfrm>
            <a:off x="776288" y="5113338"/>
            <a:ext cx="3671887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[ Systematic errors can not be quantified. They can be detected by cross-checks with alternative procedures.]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333CC9E-0740-4289-A207-EABD6FCEFD5A}" type="slidenum">
              <a:rPr lang="en-US" sz="800"/>
              <a:pPr algn="r"/>
              <a:t>7</a:t>
            </a:fld>
            <a:endParaRPr lang="en-US" sz="800"/>
          </a:p>
        </p:txBody>
      </p:sp>
      <p:sp>
        <p:nvSpPr>
          <p:cNvPr id="20482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Illustration: Compositional heterogeneity</a:t>
            </a:r>
          </a:p>
        </p:txBody>
      </p:sp>
      <p:pic>
        <p:nvPicPr>
          <p:cNvPr id="20483" name="Picture 4" descr="Q:\CTS\QS\MEY\CementCourse\Assessment_RawMat\84-105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2863" y="1346200"/>
            <a:ext cx="4495800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5" descr="Q:\CTS\QS\MEY\CementCourse\Assessment_RawMat\84-27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341438"/>
            <a:ext cx="4572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 Box 6"/>
          <p:cNvSpPr txBox="1">
            <a:spLocks noChangeArrowheads="1"/>
          </p:cNvSpPr>
          <p:nvPr/>
        </p:nvSpPr>
        <p:spPr bwMode="auto">
          <a:xfrm>
            <a:off x="1562100" y="4437063"/>
            <a:ext cx="7010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/>
              <a:t>Thin sections of marly-type limestone (same magnification)</a:t>
            </a:r>
          </a:p>
        </p:txBody>
      </p:sp>
      <p:sp>
        <p:nvSpPr>
          <p:cNvPr id="20486" name="TextBox 2"/>
          <p:cNvSpPr txBox="1">
            <a:spLocks noChangeArrowheads="1"/>
          </p:cNvSpPr>
          <p:nvPr/>
        </p:nvSpPr>
        <p:spPr bwMode="auto">
          <a:xfrm>
            <a:off x="1562100" y="4997450"/>
            <a:ext cx="16557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Smaller s</a:t>
            </a:r>
            <a:r>
              <a:rPr lang="en-US" baseline="30000" dirty="0"/>
              <a:t>2</a:t>
            </a:r>
            <a:r>
              <a:rPr lang="en-US" dirty="0"/>
              <a:t>(c)</a:t>
            </a:r>
          </a:p>
        </p:txBody>
      </p:sp>
      <p:sp>
        <p:nvSpPr>
          <p:cNvPr id="20487" name="TextBox 8"/>
          <p:cNvSpPr txBox="1">
            <a:spLocks noChangeArrowheads="1"/>
          </p:cNvSpPr>
          <p:nvPr/>
        </p:nvSpPr>
        <p:spPr bwMode="auto">
          <a:xfrm>
            <a:off x="6681788" y="5149850"/>
            <a:ext cx="16557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Larger s</a:t>
            </a:r>
            <a:r>
              <a:rPr lang="en-US" baseline="30000"/>
              <a:t>2</a:t>
            </a:r>
            <a:r>
              <a:rPr lang="en-US"/>
              <a:t>(c)</a:t>
            </a:r>
          </a:p>
        </p:txBody>
      </p:sp>
      <p:sp>
        <p:nvSpPr>
          <p:cNvPr id="20488" name="TextBox 4"/>
          <p:cNvSpPr txBox="1">
            <a:spLocks noChangeArrowheads="1"/>
          </p:cNvSpPr>
          <p:nvPr/>
        </p:nvSpPr>
        <p:spPr bwMode="auto">
          <a:xfrm>
            <a:off x="457200" y="5519738"/>
            <a:ext cx="91614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The composition variance s</a:t>
            </a:r>
            <a:r>
              <a:rPr lang="en-US" baseline="30000" dirty="0"/>
              <a:t>2</a:t>
            </a:r>
            <a:r>
              <a:rPr lang="en-US" dirty="0"/>
              <a:t>(c) is sometimes also called ‘small scale heterogeneity’, denoted as I [kg%</a:t>
            </a:r>
            <a:r>
              <a:rPr lang="en-US" baseline="30000" dirty="0"/>
              <a:t>2</a:t>
            </a:r>
            <a:r>
              <a:rPr lang="en-US" dirty="0"/>
              <a:t>].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333EF94-7974-48A3-A7BF-D4F6C8CFF6B8}" type="slidenum">
              <a:rPr lang="en-US" sz="800"/>
              <a:pPr algn="r"/>
              <a:t>8</a:t>
            </a:fld>
            <a:endParaRPr lang="en-US" sz="800"/>
          </a:p>
        </p:txBody>
      </p:sp>
      <p:sp>
        <p:nvSpPr>
          <p:cNvPr id="21506" name="Content Placeholder 2"/>
          <p:cNvSpPr>
            <a:spLocks/>
          </p:cNvSpPr>
          <p:nvPr/>
        </p:nvSpPr>
        <p:spPr bwMode="auto">
          <a:xfrm>
            <a:off x="2936775" y="1381125"/>
            <a:ext cx="6408837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 smtClean="0"/>
          </a:p>
          <a:p>
            <a:pPr>
              <a:spcBef>
                <a:spcPts val="1200"/>
              </a:spcBef>
              <a:buClr>
                <a:schemeClr val="accent1"/>
              </a:buClr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The three golden rules of sampling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Always sample on a falling stream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Sample the whole cross-section of the stream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Combine single samples into a composite sample (rule of thumb: 15 single samples into one composite)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Easy in theory – hard to achieve in practice.</a:t>
            </a:r>
          </a:p>
        </p:txBody>
      </p:sp>
      <p:sp>
        <p:nvSpPr>
          <p:cNvPr id="21507" name="Title 3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How to obtain bias free samples</a:t>
            </a:r>
          </a:p>
        </p:txBody>
      </p:sp>
      <p:pic>
        <p:nvPicPr>
          <p:cNvPr id="21508" name="Picture 2" descr="D:\Users\fllaeng\AppData\Local\Microsoft\Windows\Temporary Internet Files\Content.IE5\4E9U0286\MC900289003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513" y="2708275"/>
            <a:ext cx="20574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60388" y="1268413"/>
            <a:ext cx="8856662" cy="1008062"/>
          </a:xfrm>
          <a:prstGeom prst="rect">
            <a:avLst/>
          </a:prstGeom>
          <a:noFill/>
          <a:ln w="25400" algn="ctr">
            <a:solidFill>
              <a:srgbClr val="E6280F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7447" y="1418501"/>
            <a:ext cx="87946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All particles in the stream must have the same probability to enter the sample.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AFF83EA-307E-45E9-9E5A-7691A8030F0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points along the process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Sampling, 2016-04-22   © 2015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8B58399-CF5B-49E4-AB27-8C316CC3FA6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85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LANGUAGE" val="1033"/>
  <p:tag name="BRAND" val="100"/>
  <p:tag name="LOGO" val="100"/>
  <p:tag name="TITLEBANDCOLOR" val="1"/>
  <p:tag name="REPEATINGAGENDA" val="0"/>
  <p:tag name="DATE" val="2016-04-22"/>
  <p:tag name="CLASSIFICATION" val="0"/>
  <p:tag name="SHORTTITLE" val="Sampling"/>
  <p:tag name="COPYRIGHTYEAR" val="2015"/>
  <p:tag name="LEGALTEXT" val="LafargeHolci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0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0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blank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</TotalTime>
  <Words>1776</Words>
  <Application>Microsoft Office PowerPoint</Application>
  <PresentationFormat>A4 Paper (210x297 mm)</PresentationFormat>
  <Paragraphs>470</Paragraphs>
  <Slides>48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blank</vt:lpstr>
      <vt:lpstr>Practical Aspects of Sampling</vt:lpstr>
      <vt:lpstr>Objectives</vt:lpstr>
      <vt:lpstr>Agenda</vt:lpstr>
      <vt:lpstr>Introduction</vt:lpstr>
      <vt:lpstr>PowerPoint Presentation</vt:lpstr>
      <vt:lpstr>PowerPoint Presentation</vt:lpstr>
      <vt:lpstr>PowerPoint Presentation</vt:lpstr>
      <vt:lpstr>PowerPoint Presentation</vt:lpstr>
      <vt:lpstr>Sampling points along the process</vt:lpstr>
      <vt:lpstr>PowerPoint Presentation</vt:lpstr>
      <vt:lpstr>PowerPoint Presentation</vt:lpstr>
      <vt:lpstr>Sampling of coarse bulk material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of fine material (powder)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Annex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Holcim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Piccinno</dc:creator>
  <cp:lastModifiedBy>Astrid Gruskovnjak</cp:lastModifiedBy>
  <cp:revision>20</cp:revision>
  <dcterms:created xsi:type="dcterms:W3CDTF">2015-10-02T13:37:29Z</dcterms:created>
  <dcterms:modified xsi:type="dcterms:W3CDTF">2016-04-22T14:33:26Z</dcterms:modified>
</cp:coreProperties>
</file>